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svg" ContentType="image/svg+xml"/>
  <Override PartName="/ppt/media/image14.svg" ContentType="image/svg+xml"/>
  <Override PartName="/ppt/media/image17.svg" ContentType="image/svg+xml"/>
  <Override PartName="/ppt/media/image19.svg" ContentType="image/svg+xml"/>
  <Override PartName="/ppt/media/image22.svg" ContentType="image/svg+xml"/>
  <Override PartName="/ppt/media/image25.svg" ContentType="image/svg+xml"/>
  <Override PartName="/ppt/media/image2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sldIdLst>
    <p:sldId id="370" r:id="rId4"/>
    <p:sldId id="483" r:id="rId5"/>
    <p:sldId id="372" r:id="rId6"/>
    <p:sldId id="460" r:id="rId8"/>
    <p:sldId id="484" r:id="rId9"/>
    <p:sldId id="462" r:id="rId10"/>
    <p:sldId id="465" r:id="rId11"/>
    <p:sldId id="467" r:id="rId12"/>
    <p:sldId id="468" r:id="rId13"/>
    <p:sldId id="502" r:id="rId14"/>
    <p:sldId id="501" r:id="rId15"/>
    <p:sldId id="503" r:id="rId16"/>
    <p:sldId id="518" r:id="rId17"/>
    <p:sldId id="485" r:id="rId18"/>
    <p:sldId id="469" r:id="rId19"/>
    <p:sldId id="476" r:id="rId20"/>
    <p:sldId id="519" r:id="rId21"/>
    <p:sldId id="535" r:id="rId22"/>
    <p:sldId id="532" r:id="rId23"/>
    <p:sldId id="402" r:id="rId24"/>
    <p:sldId id="546" r:id="rId25"/>
    <p:sldId id="528" r:id="rId26"/>
    <p:sldId id="529" r:id="rId27"/>
    <p:sldId id="339" r:id="rId28"/>
  </p:sldIdLst>
  <p:sldSz cx="16259175" cy="9145270"/>
  <p:notesSz cx="6797675" cy="9872345"/>
  <p:custDataLst>
    <p:tags r:id="rId33"/>
  </p:custDataLst>
  <p:defaultTextStyle>
    <a:defPPr>
      <a:defRPr lang="zh-CN"/>
    </a:defPPr>
    <a:lvl1pPr marL="0" algn="l" defTabSz="1624965" rtl="0" eaLnBrk="1" latinLnBrk="0" hangingPunct="1">
      <a:defRPr sz="3200" kern="1200">
        <a:solidFill>
          <a:schemeClr val="tx1"/>
        </a:solidFill>
        <a:latin typeface="+mn-lt"/>
        <a:ea typeface="+mn-ea"/>
        <a:cs typeface="+mn-cs"/>
      </a:defRPr>
    </a:lvl1pPr>
    <a:lvl2pPr marL="812800" algn="l" defTabSz="1624965" rtl="0" eaLnBrk="1" latinLnBrk="0" hangingPunct="1">
      <a:defRPr sz="3200" kern="1200">
        <a:solidFill>
          <a:schemeClr val="tx1"/>
        </a:solidFill>
        <a:latin typeface="+mn-lt"/>
        <a:ea typeface="+mn-ea"/>
        <a:cs typeface="+mn-cs"/>
      </a:defRPr>
    </a:lvl2pPr>
    <a:lvl3pPr marL="1625600" algn="l" defTabSz="1624965" rtl="0" eaLnBrk="1" latinLnBrk="0" hangingPunct="1">
      <a:defRPr sz="3200" kern="1200">
        <a:solidFill>
          <a:schemeClr val="tx1"/>
        </a:solidFill>
        <a:latin typeface="+mn-lt"/>
        <a:ea typeface="+mn-ea"/>
        <a:cs typeface="+mn-cs"/>
      </a:defRPr>
    </a:lvl3pPr>
    <a:lvl4pPr marL="2437765" algn="l" defTabSz="1624965" rtl="0" eaLnBrk="1" latinLnBrk="0" hangingPunct="1">
      <a:defRPr sz="3200" kern="1200">
        <a:solidFill>
          <a:schemeClr val="tx1"/>
        </a:solidFill>
        <a:latin typeface="+mn-lt"/>
        <a:ea typeface="+mn-ea"/>
        <a:cs typeface="+mn-cs"/>
      </a:defRPr>
    </a:lvl4pPr>
    <a:lvl5pPr marL="3250565" algn="l" defTabSz="1624965" rtl="0" eaLnBrk="1" latinLnBrk="0" hangingPunct="1">
      <a:defRPr sz="3200" kern="1200">
        <a:solidFill>
          <a:schemeClr val="tx1"/>
        </a:solidFill>
        <a:latin typeface="+mn-lt"/>
        <a:ea typeface="+mn-ea"/>
        <a:cs typeface="+mn-cs"/>
      </a:defRPr>
    </a:lvl5pPr>
    <a:lvl6pPr marL="4063365" algn="l" defTabSz="1624965" rtl="0" eaLnBrk="1" latinLnBrk="0" hangingPunct="1">
      <a:defRPr sz="3200" kern="1200">
        <a:solidFill>
          <a:schemeClr val="tx1"/>
        </a:solidFill>
        <a:latin typeface="+mn-lt"/>
        <a:ea typeface="+mn-ea"/>
        <a:cs typeface="+mn-cs"/>
      </a:defRPr>
    </a:lvl6pPr>
    <a:lvl7pPr marL="4876165" algn="l" defTabSz="1624965" rtl="0" eaLnBrk="1" latinLnBrk="0" hangingPunct="1">
      <a:defRPr sz="3200" kern="1200">
        <a:solidFill>
          <a:schemeClr val="tx1"/>
        </a:solidFill>
        <a:latin typeface="+mn-lt"/>
        <a:ea typeface="+mn-ea"/>
        <a:cs typeface="+mn-cs"/>
      </a:defRPr>
    </a:lvl7pPr>
    <a:lvl8pPr marL="5688330" algn="l" defTabSz="1624965" rtl="0" eaLnBrk="1" latinLnBrk="0" hangingPunct="1">
      <a:defRPr sz="3200" kern="1200">
        <a:solidFill>
          <a:schemeClr val="tx1"/>
        </a:solidFill>
        <a:latin typeface="+mn-lt"/>
        <a:ea typeface="+mn-ea"/>
        <a:cs typeface="+mn-cs"/>
      </a:defRPr>
    </a:lvl8pPr>
    <a:lvl9pPr marL="6501130" algn="l" defTabSz="1624965"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60" userDrawn="1">
          <p15:clr>
            <a:srgbClr val="A4A3A4"/>
          </p15:clr>
        </p15:guide>
        <p15:guide id="2" pos="51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啦啦啦德玛西亚" initials="啦"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6FB8"/>
    <a:srgbClr val="E44A1A"/>
    <a:srgbClr val="009A72"/>
    <a:srgbClr val="3CA0AE"/>
    <a:srgbClr val="45A2B5"/>
    <a:srgbClr val="E94C18"/>
    <a:srgbClr val="31859C"/>
    <a:srgbClr val="6DCFF6"/>
    <a:srgbClr val="63DC56"/>
    <a:srgbClr val="7384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71" autoAdjust="0"/>
    <p:restoredTop sz="94660" autoAdjust="0"/>
  </p:normalViewPr>
  <p:slideViewPr>
    <p:cSldViewPr showGuides="1">
      <p:cViewPr varScale="1">
        <p:scale>
          <a:sx n="52" d="100"/>
          <a:sy n="52" d="100"/>
        </p:scale>
        <p:origin x="474" y="72"/>
      </p:cViewPr>
      <p:guideLst>
        <p:guide orient="horz" pos="2760"/>
        <p:guide pos="5121"/>
      </p:guideLst>
    </p:cSldViewPr>
  </p:slideViewPr>
  <p:outlineViewPr>
    <p:cViewPr>
      <p:scale>
        <a:sx n="33" d="100"/>
        <a:sy n="33" d="100"/>
      </p:scale>
      <p:origin x="0" y="0"/>
    </p:cViewPr>
  </p:outlineViewPr>
  <p:notesTextViewPr>
    <p:cViewPr>
      <p:scale>
        <a:sx n="1" d="1"/>
        <a:sy n="1" d="1"/>
      </p:scale>
      <p:origin x="0" y="0"/>
    </p:cViewPr>
  </p:notesTextViewPr>
  <p:sorterViewPr>
    <p:cViewPr>
      <p:scale>
        <a:sx n="76" d="100"/>
        <a:sy n="76" d="100"/>
      </p:scale>
      <p:origin x="0" y="0"/>
    </p:cViewPr>
  </p:sorterViewPr>
  <p:notesViewPr>
    <p:cSldViewPr>
      <p:cViewPr varScale="1">
        <p:scale>
          <a:sx n="47" d="100"/>
          <a:sy n="47" d="100"/>
        </p:scale>
        <p:origin x="-2964" y="-102"/>
      </p:cViewPr>
      <p:guideLst>
        <p:guide orient="horz" pos="2980"/>
        <p:guide pos="214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gs" Target="tags/tag30.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vl1pPr>
          </a:lstStyle>
          <a:p>
            <a:fld id="{579E4415-139F-4B1C-89CF-A01BE1C4B2B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07950" y="739775"/>
            <a:ext cx="6581775" cy="370363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689515"/>
            <a:ext cx="5438140" cy="4442698"/>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7316"/>
            <a:ext cx="2945659" cy="49363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377316"/>
            <a:ext cx="2945659" cy="493633"/>
          </a:xfrm>
          <a:prstGeom prst="rect">
            <a:avLst/>
          </a:prstGeom>
        </p:spPr>
        <p:txBody>
          <a:bodyPr vert="horz" lIns="91440" tIns="45720" rIns="91440" bIns="45720" rtlCol="0" anchor="b"/>
          <a:lstStyle>
            <a:lvl1pPr algn="r">
              <a:defRPr sz="1200"/>
            </a:lvl1pPr>
          </a:lstStyle>
          <a:p>
            <a:fld id="{2C4AF2FE-F733-4CD3-A603-BD0C135E1A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624965" rtl="0" eaLnBrk="1" latinLnBrk="0" hangingPunct="1">
      <a:defRPr sz="2100" kern="1200">
        <a:solidFill>
          <a:schemeClr val="tx1"/>
        </a:solidFill>
        <a:latin typeface="+mn-lt"/>
        <a:ea typeface="+mn-ea"/>
        <a:cs typeface="+mn-cs"/>
      </a:defRPr>
    </a:lvl1pPr>
    <a:lvl2pPr marL="812800" algn="l" defTabSz="1624965" rtl="0" eaLnBrk="1" latinLnBrk="0" hangingPunct="1">
      <a:defRPr sz="2100" kern="1200">
        <a:solidFill>
          <a:schemeClr val="tx1"/>
        </a:solidFill>
        <a:latin typeface="+mn-lt"/>
        <a:ea typeface="+mn-ea"/>
        <a:cs typeface="+mn-cs"/>
      </a:defRPr>
    </a:lvl2pPr>
    <a:lvl3pPr marL="1625600" algn="l" defTabSz="1624965" rtl="0" eaLnBrk="1" latinLnBrk="0" hangingPunct="1">
      <a:defRPr sz="2100" kern="1200">
        <a:solidFill>
          <a:schemeClr val="tx1"/>
        </a:solidFill>
        <a:latin typeface="+mn-lt"/>
        <a:ea typeface="+mn-ea"/>
        <a:cs typeface="+mn-cs"/>
      </a:defRPr>
    </a:lvl3pPr>
    <a:lvl4pPr marL="2437765" algn="l" defTabSz="1624965" rtl="0" eaLnBrk="1" latinLnBrk="0" hangingPunct="1">
      <a:defRPr sz="2100" kern="1200">
        <a:solidFill>
          <a:schemeClr val="tx1"/>
        </a:solidFill>
        <a:latin typeface="+mn-lt"/>
        <a:ea typeface="+mn-ea"/>
        <a:cs typeface="+mn-cs"/>
      </a:defRPr>
    </a:lvl4pPr>
    <a:lvl5pPr marL="3250565" algn="l" defTabSz="1624965" rtl="0" eaLnBrk="1" latinLnBrk="0" hangingPunct="1">
      <a:defRPr sz="2100" kern="1200">
        <a:solidFill>
          <a:schemeClr val="tx1"/>
        </a:solidFill>
        <a:latin typeface="+mn-lt"/>
        <a:ea typeface="+mn-ea"/>
        <a:cs typeface="+mn-cs"/>
      </a:defRPr>
    </a:lvl5pPr>
    <a:lvl6pPr marL="4063365" algn="l" defTabSz="1624965" rtl="0" eaLnBrk="1" latinLnBrk="0" hangingPunct="1">
      <a:defRPr sz="2100" kern="1200">
        <a:solidFill>
          <a:schemeClr val="tx1"/>
        </a:solidFill>
        <a:latin typeface="+mn-lt"/>
        <a:ea typeface="+mn-ea"/>
        <a:cs typeface="+mn-cs"/>
      </a:defRPr>
    </a:lvl6pPr>
    <a:lvl7pPr marL="4876165" algn="l" defTabSz="1624965" rtl="0" eaLnBrk="1" latinLnBrk="0" hangingPunct="1">
      <a:defRPr sz="2100" kern="1200">
        <a:solidFill>
          <a:schemeClr val="tx1"/>
        </a:solidFill>
        <a:latin typeface="+mn-lt"/>
        <a:ea typeface="+mn-ea"/>
        <a:cs typeface="+mn-cs"/>
      </a:defRPr>
    </a:lvl7pPr>
    <a:lvl8pPr marL="5688330" algn="l" defTabSz="1624965" rtl="0" eaLnBrk="1" latinLnBrk="0" hangingPunct="1">
      <a:defRPr sz="2100" kern="1200">
        <a:solidFill>
          <a:schemeClr val="tx1"/>
        </a:solidFill>
        <a:latin typeface="+mn-lt"/>
        <a:ea typeface="+mn-ea"/>
        <a:cs typeface="+mn-cs"/>
      </a:defRPr>
    </a:lvl8pPr>
    <a:lvl9pPr marL="6501130" algn="l" defTabSz="1624965"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4AF2FE-F733-4CD3-A603-BD0C135E1AF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4AF2FE-F733-4CD3-A603-BD0C135E1AF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4AF2FE-F733-4CD3-A603-BD0C135E1AF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19438" y="2841061"/>
            <a:ext cx="13820299" cy="1960374"/>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2438876" y="5182500"/>
            <a:ext cx="11381423" cy="2337206"/>
          </a:xfrm>
        </p:spPr>
        <p:txBody>
          <a:bodyPr/>
          <a:lstStyle>
            <a:lvl1pPr marL="0" indent="0" algn="ctr">
              <a:buNone/>
              <a:defRPr>
                <a:solidFill>
                  <a:schemeClr val="tx1">
                    <a:tint val="75000"/>
                  </a:schemeClr>
                </a:solidFill>
              </a:defRPr>
            </a:lvl1pPr>
            <a:lvl2pPr marL="812800" indent="0" algn="ctr">
              <a:buNone/>
              <a:defRPr>
                <a:solidFill>
                  <a:schemeClr val="tx1">
                    <a:tint val="75000"/>
                  </a:schemeClr>
                </a:solidFill>
              </a:defRPr>
            </a:lvl2pPr>
            <a:lvl3pPr marL="1625600" indent="0" algn="ctr">
              <a:buNone/>
              <a:defRPr>
                <a:solidFill>
                  <a:schemeClr val="tx1">
                    <a:tint val="75000"/>
                  </a:schemeClr>
                </a:solidFill>
              </a:defRPr>
            </a:lvl3pPr>
            <a:lvl4pPr marL="2437765" indent="0" algn="ctr">
              <a:buNone/>
              <a:defRPr>
                <a:solidFill>
                  <a:schemeClr val="tx1">
                    <a:tint val="75000"/>
                  </a:schemeClr>
                </a:solidFill>
              </a:defRPr>
            </a:lvl4pPr>
            <a:lvl5pPr marL="3250565" indent="0" algn="ctr">
              <a:buNone/>
              <a:defRPr>
                <a:solidFill>
                  <a:schemeClr val="tx1">
                    <a:tint val="75000"/>
                  </a:schemeClr>
                </a:solidFill>
              </a:defRPr>
            </a:lvl5pPr>
            <a:lvl6pPr marL="4063365" indent="0" algn="ctr">
              <a:buNone/>
              <a:defRPr>
                <a:solidFill>
                  <a:schemeClr val="tx1">
                    <a:tint val="75000"/>
                  </a:schemeClr>
                </a:solidFill>
              </a:defRPr>
            </a:lvl6pPr>
            <a:lvl7pPr marL="4876165" indent="0" algn="ctr">
              <a:buNone/>
              <a:defRPr>
                <a:solidFill>
                  <a:schemeClr val="tx1">
                    <a:tint val="75000"/>
                  </a:schemeClr>
                </a:solidFill>
              </a:defRPr>
            </a:lvl7pPr>
            <a:lvl8pPr marL="5688330" indent="0" algn="ctr">
              <a:buNone/>
              <a:defRPr>
                <a:solidFill>
                  <a:schemeClr val="tx1">
                    <a:tint val="75000"/>
                  </a:schemeClr>
                </a:solidFill>
              </a:defRPr>
            </a:lvl8pPr>
            <a:lvl9pPr marL="650113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7902" y="275214"/>
            <a:ext cx="3658314" cy="58514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12959" y="275214"/>
            <a:ext cx="10703957" cy="585148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标题和内容 拷贝">
    <p:spTree>
      <p:nvGrpSpPr>
        <p:cNvPr id="1" name=""/>
        <p:cNvGrpSpPr/>
        <p:nvPr/>
      </p:nvGrpSpPr>
      <p:grpSpPr>
        <a:xfrm>
          <a:off x="0" y="0"/>
          <a:ext cx="0" cy="0"/>
          <a:chOff x="0" y="0"/>
          <a:chExt cx="0" cy="0"/>
        </a:xfrm>
      </p:grpSpPr>
      <p:sp>
        <p:nvSpPr>
          <p:cNvPr id="5" name="灯片编号占位符 1"/>
          <p:cNvSpPr>
            <a:spLocks noGrp="1"/>
          </p:cNvSpPr>
          <p:nvPr>
            <p:ph type="sldNum" sz="quarter" idx="4"/>
          </p:nvPr>
        </p:nvSpPr>
        <p:spPr bwMode="auto">
          <a:xfrm>
            <a:off x="11483042" y="8535585"/>
            <a:ext cx="3658314" cy="368351"/>
          </a:xfrm>
          <a:prstGeom prst="rect">
            <a:avLst/>
          </a:prstGeom>
        </p:spPr>
        <p:txBody>
          <a:bodyPr vert="horz" wrap="square" lIns="91440" tIns="91439" rIns="91440" bIns="91439" numCol="1" anchor="ctr" anchorCtr="0" compatLnSpc="1">
            <a:spAutoFit/>
          </a:bodyPr>
          <a:lstStyle/>
          <a:p>
            <a:pPr algn="r" eaLnBrk="1" hangingPunct="1"/>
            <a:fld id="{9A0DB2DC-4C9A-4742-B13C-FB6460FD3503}" type="slidenum">
              <a:rPr lang="zh-CN" altLang="zh-CN" sz="2400" dirty="0">
                <a:solidFill>
                  <a:srgbClr val="888888"/>
                </a:solidFill>
                <a:latin typeface="Calibri" panose="020F0502020204030204" pitchFamily="34" charset="0"/>
                <a:sym typeface="Calibri" panose="020F0502020204030204" pitchFamily="34" charset="0"/>
              </a:rPr>
            </a:fld>
            <a:endParaRPr lang="zh-CN" altLang="zh-CN" sz="2400" dirty="0">
              <a:solidFill>
                <a:srgbClr val="888888"/>
              </a:solidFill>
              <a:latin typeface="Calibri" panose="020F0502020204030204" pitchFamily="34" charset="0"/>
              <a:sym typeface="Calibri" panose="020F0502020204030204" pitchFamily="34" charset="0"/>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18654" y="2841883"/>
            <a:ext cx="13821867" cy="1959700"/>
          </a:xfrm>
          <a:prstGeom prst="rect">
            <a:avLst/>
          </a:prstGeom>
        </p:spPr>
        <p:txBody>
          <a:bodyPr lIns="79388" tIns="39694" rIns="79388" bIns="39694"/>
          <a:lstStyle/>
          <a:p>
            <a:r>
              <a:rPr lang="zh-CN" altLang="en-US" smtClean="0"/>
              <a:t>单击此处编辑母版标题样式</a:t>
            </a:r>
            <a:endParaRPr lang="zh-CN" altLang="en-US"/>
          </a:p>
        </p:txBody>
      </p:sp>
      <p:sp>
        <p:nvSpPr>
          <p:cNvPr id="3" name="副标题 2"/>
          <p:cNvSpPr>
            <a:spLocks noGrp="1"/>
          </p:cNvSpPr>
          <p:nvPr>
            <p:ph type="subTitle" idx="1"/>
          </p:nvPr>
        </p:nvSpPr>
        <p:spPr>
          <a:xfrm>
            <a:off x="2439548" y="5181762"/>
            <a:ext cx="11380080" cy="2337777"/>
          </a:xfrm>
          <a:prstGeom prst="rect">
            <a:avLst/>
          </a:prstGeom>
        </p:spPr>
        <p:txBody>
          <a:bodyPr lIns="79388" tIns="39694" rIns="79388" bIns="39694"/>
          <a:lstStyle>
            <a:lvl1pPr marL="0" indent="0" algn="ctr">
              <a:buNone/>
              <a:defRPr>
                <a:solidFill>
                  <a:schemeClr val="tx1">
                    <a:tint val="75000"/>
                  </a:schemeClr>
                </a:solidFill>
              </a:defRPr>
            </a:lvl1pPr>
            <a:lvl2pPr marL="528955" indent="0" algn="ctr">
              <a:buNone/>
              <a:defRPr>
                <a:solidFill>
                  <a:schemeClr val="tx1">
                    <a:tint val="75000"/>
                  </a:schemeClr>
                </a:solidFill>
              </a:defRPr>
            </a:lvl2pPr>
            <a:lvl3pPr marL="1058545" indent="0" algn="ctr">
              <a:buNone/>
              <a:defRPr>
                <a:solidFill>
                  <a:schemeClr val="tx1">
                    <a:tint val="75000"/>
                  </a:schemeClr>
                </a:solidFill>
              </a:defRPr>
            </a:lvl3pPr>
            <a:lvl4pPr marL="1587500" indent="0" algn="ctr">
              <a:buNone/>
              <a:defRPr>
                <a:solidFill>
                  <a:schemeClr val="tx1">
                    <a:tint val="75000"/>
                  </a:schemeClr>
                </a:solidFill>
              </a:defRPr>
            </a:lvl4pPr>
            <a:lvl5pPr marL="2117090" indent="0" algn="ctr">
              <a:buNone/>
              <a:defRPr>
                <a:solidFill>
                  <a:schemeClr val="tx1">
                    <a:tint val="75000"/>
                  </a:schemeClr>
                </a:solidFill>
              </a:defRPr>
            </a:lvl5pPr>
            <a:lvl6pPr marL="2646045" indent="0" algn="ctr">
              <a:buNone/>
              <a:defRPr>
                <a:solidFill>
                  <a:schemeClr val="tx1">
                    <a:tint val="75000"/>
                  </a:schemeClr>
                </a:solidFill>
              </a:defRPr>
            </a:lvl6pPr>
            <a:lvl7pPr marL="3175635" indent="0" algn="ctr">
              <a:buNone/>
              <a:defRPr>
                <a:solidFill>
                  <a:schemeClr val="tx1">
                    <a:tint val="75000"/>
                  </a:schemeClr>
                </a:solidFill>
              </a:defRPr>
            </a:lvl7pPr>
            <a:lvl8pPr marL="3704590" indent="0" algn="ctr">
              <a:buNone/>
              <a:defRPr>
                <a:solidFill>
                  <a:schemeClr val="tx1">
                    <a:tint val="75000"/>
                  </a:schemeClr>
                </a:solidFill>
              </a:defRPr>
            </a:lvl8pPr>
            <a:lvl9pPr marL="423418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6" name="Rectangle 5"/>
          <p:cNvSpPr>
            <a:spLocks noGrp="1" noChangeArrowheads="1"/>
          </p:cNvSpPr>
          <p:nvPr>
            <p:ph type="ftr" sz="quarter" idx="3"/>
          </p:nvPr>
        </p:nvSpPr>
        <p:spPr>
          <a:xfrm>
            <a:off x="5555218" y="8332357"/>
            <a:ext cx="5148739" cy="60968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17818" y="486901"/>
            <a:ext cx="14023538" cy="1767663"/>
          </a:xfrm>
          <a:prstGeom prst="rect">
            <a:avLst/>
          </a:prstGeom>
        </p:spPr>
        <p:txBody>
          <a:bodyPr/>
          <a:lstStyle/>
          <a:p>
            <a:r>
              <a:rPr lang="zh-CN" altLang="en-US" smtClean="0"/>
              <a:t>单击此处编辑母版标题样式</a:t>
            </a:r>
            <a:endParaRPr lang="zh-CN" altLang="en-US"/>
          </a:p>
        </p:txBody>
      </p:sp>
      <p:sp>
        <p:nvSpPr>
          <p:cNvPr id="6" name="Rectangle 5"/>
          <p:cNvSpPr>
            <a:spLocks noGrp="1" noChangeArrowheads="1"/>
          </p:cNvSpPr>
          <p:nvPr>
            <p:ph type="ftr" sz="quarter" idx="3"/>
          </p:nvPr>
        </p:nvSpPr>
        <p:spPr>
          <a:xfrm>
            <a:off x="5555218" y="8332357"/>
            <a:ext cx="5148739" cy="60968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17818" y="486901"/>
            <a:ext cx="14023538" cy="17676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117818" y="2434505"/>
            <a:ext cx="14023538" cy="580259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5"/>
          <p:cNvSpPr>
            <a:spLocks noGrp="1" noChangeArrowheads="1"/>
          </p:cNvSpPr>
          <p:nvPr>
            <p:ph type="ftr" sz="quarter" idx="3"/>
          </p:nvPr>
        </p:nvSpPr>
        <p:spPr>
          <a:xfrm>
            <a:off x="5555218" y="8332357"/>
            <a:ext cx="5148739" cy="609685"/>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84363" y="5876889"/>
            <a:ext cx="13820299" cy="1816415"/>
          </a:xfrm>
        </p:spPr>
        <p:txBody>
          <a:bodyPr anchor="t"/>
          <a:lstStyle>
            <a:lvl1pPr algn="l">
              <a:defRPr sz="71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1284363" y="3876291"/>
            <a:ext cx="13820299" cy="2000596"/>
          </a:xfrm>
        </p:spPr>
        <p:txBody>
          <a:bodyPr anchor="b"/>
          <a:lstStyle>
            <a:lvl1pPr marL="0" indent="0">
              <a:buNone/>
              <a:defRPr sz="3600">
                <a:solidFill>
                  <a:schemeClr val="tx1">
                    <a:tint val="75000"/>
                  </a:schemeClr>
                </a:solidFill>
              </a:defRPr>
            </a:lvl1pPr>
            <a:lvl2pPr marL="812800" indent="0">
              <a:buNone/>
              <a:defRPr sz="3200">
                <a:solidFill>
                  <a:schemeClr val="tx1">
                    <a:tint val="75000"/>
                  </a:schemeClr>
                </a:solidFill>
              </a:defRPr>
            </a:lvl2pPr>
            <a:lvl3pPr marL="1625600" indent="0">
              <a:buNone/>
              <a:defRPr sz="2800">
                <a:solidFill>
                  <a:schemeClr val="tx1">
                    <a:tint val="75000"/>
                  </a:schemeClr>
                </a:solidFill>
              </a:defRPr>
            </a:lvl3pPr>
            <a:lvl4pPr marL="2437765" indent="0">
              <a:buNone/>
              <a:defRPr sz="2500">
                <a:solidFill>
                  <a:schemeClr val="tx1">
                    <a:tint val="75000"/>
                  </a:schemeClr>
                </a:solidFill>
              </a:defRPr>
            </a:lvl4pPr>
            <a:lvl5pPr marL="3250565" indent="0">
              <a:buNone/>
              <a:defRPr sz="2500">
                <a:solidFill>
                  <a:schemeClr val="tx1">
                    <a:tint val="75000"/>
                  </a:schemeClr>
                </a:solidFill>
              </a:defRPr>
            </a:lvl5pPr>
            <a:lvl6pPr marL="4063365" indent="0">
              <a:buNone/>
              <a:defRPr sz="2500">
                <a:solidFill>
                  <a:schemeClr val="tx1">
                    <a:tint val="75000"/>
                  </a:schemeClr>
                </a:solidFill>
              </a:defRPr>
            </a:lvl6pPr>
            <a:lvl7pPr marL="4876165" indent="0">
              <a:buNone/>
              <a:defRPr sz="2500">
                <a:solidFill>
                  <a:schemeClr val="tx1">
                    <a:tint val="75000"/>
                  </a:schemeClr>
                </a:solidFill>
              </a:defRPr>
            </a:lvl7pPr>
            <a:lvl8pPr marL="5688330" indent="0">
              <a:buNone/>
              <a:defRPr sz="2500">
                <a:solidFill>
                  <a:schemeClr val="tx1">
                    <a:tint val="75000"/>
                  </a:schemeClr>
                </a:solidFill>
              </a:defRPr>
            </a:lvl8pPr>
            <a:lvl9pPr marL="6501130" indent="0">
              <a:buNone/>
              <a:defRPr sz="25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12959" y="1600479"/>
            <a:ext cx="7181136" cy="4526219"/>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8265080" y="1600479"/>
            <a:ext cx="7181136" cy="4526219"/>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12959" y="366248"/>
            <a:ext cx="14633258" cy="1524265"/>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12959" y="2047173"/>
            <a:ext cx="7183959" cy="853165"/>
          </a:xfrm>
        </p:spPr>
        <p:txBody>
          <a:bodyPr anchor="b"/>
          <a:lstStyle>
            <a:lvl1pPr marL="0" indent="0">
              <a:buNone/>
              <a:defRPr sz="4300" b="1"/>
            </a:lvl1pPr>
            <a:lvl2pPr marL="812800" indent="0">
              <a:buNone/>
              <a:defRPr sz="3600" b="1"/>
            </a:lvl2pPr>
            <a:lvl3pPr marL="1625600" indent="0">
              <a:buNone/>
              <a:defRPr sz="3200" b="1"/>
            </a:lvl3pPr>
            <a:lvl4pPr marL="2437765" indent="0">
              <a:buNone/>
              <a:defRPr sz="2800" b="1"/>
            </a:lvl4pPr>
            <a:lvl5pPr marL="3250565" indent="0">
              <a:buNone/>
              <a:defRPr sz="2800" b="1"/>
            </a:lvl5pPr>
            <a:lvl6pPr marL="4063365" indent="0">
              <a:buNone/>
              <a:defRPr sz="2800" b="1"/>
            </a:lvl6pPr>
            <a:lvl7pPr marL="4876165" indent="0">
              <a:buNone/>
              <a:defRPr sz="2800" b="1"/>
            </a:lvl7pPr>
            <a:lvl8pPr marL="5688330" indent="0">
              <a:buNone/>
              <a:defRPr sz="2800" b="1"/>
            </a:lvl8pPr>
            <a:lvl9pPr marL="6501130" indent="0">
              <a:buNone/>
              <a:defRPr sz="28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12959" y="2900336"/>
            <a:ext cx="7183959" cy="5269299"/>
          </a:xfrm>
        </p:spPr>
        <p:txBody>
          <a:bodyPr/>
          <a:lstStyle>
            <a:lvl1pPr>
              <a:defRPr sz="43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8259441" y="2047173"/>
            <a:ext cx="7186781" cy="853165"/>
          </a:xfrm>
        </p:spPr>
        <p:txBody>
          <a:bodyPr anchor="b"/>
          <a:lstStyle>
            <a:lvl1pPr marL="0" indent="0">
              <a:buNone/>
              <a:defRPr sz="4300" b="1"/>
            </a:lvl1pPr>
            <a:lvl2pPr marL="812800" indent="0">
              <a:buNone/>
              <a:defRPr sz="3600" b="1"/>
            </a:lvl2pPr>
            <a:lvl3pPr marL="1625600" indent="0">
              <a:buNone/>
              <a:defRPr sz="3200" b="1"/>
            </a:lvl3pPr>
            <a:lvl4pPr marL="2437765" indent="0">
              <a:buNone/>
              <a:defRPr sz="2800" b="1"/>
            </a:lvl4pPr>
            <a:lvl5pPr marL="3250565" indent="0">
              <a:buNone/>
              <a:defRPr sz="2800" b="1"/>
            </a:lvl5pPr>
            <a:lvl6pPr marL="4063365" indent="0">
              <a:buNone/>
              <a:defRPr sz="2800" b="1"/>
            </a:lvl6pPr>
            <a:lvl7pPr marL="4876165" indent="0">
              <a:buNone/>
              <a:defRPr sz="2800" b="1"/>
            </a:lvl7pPr>
            <a:lvl8pPr marL="5688330" indent="0">
              <a:buNone/>
              <a:defRPr sz="2800" b="1"/>
            </a:lvl8pPr>
            <a:lvl9pPr marL="6501130" indent="0">
              <a:buNone/>
              <a:defRPr sz="28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8259441" y="2900336"/>
            <a:ext cx="7186781" cy="5269299"/>
          </a:xfrm>
        </p:spPr>
        <p:txBody>
          <a:bodyPr/>
          <a:lstStyle>
            <a:lvl1pPr>
              <a:defRPr sz="43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17566" y="-15786"/>
            <a:ext cx="16259175" cy="9145588"/>
          </a:xfrm>
          <a:prstGeom prst="rect">
            <a:avLst/>
          </a:prstGeom>
          <a:blipFill dpi="0" rotWithShape="1">
            <a:blip r:embed="rId2" cstate="print">
              <a:alphaModFix amt="10000"/>
            </a:blip>
            <a:srcRect/>
            <a:stretch>
              <a:fillRect/>
            </a:stretch>
          </a:blipFill>
          <a:ln w="25400" cap="flat" cmpd="sng" algn="ctr">
            <a:noFill/>
            <a:prstDash val="solid"/>
          </a:ln>
          <a:effectLst/>
        </p:spPr>
        <p:txBody>
          <a:bodyPr lIns="162533" tIns="81266" rIns="162533" bIns="81266" rtlCol="0" anchor="ctr"/>
          <a:lstStyle/>
          <a:p>
            <a:pPr marL="0" marR="0" lvl="0" indent="0" algn="ctr" defTabSz="16249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2965" y="364129"/>
            <a:ext cx="5349157" cy="1549670"/>
          </a:xfrm>
        </p:spPr>
        <p:txBody>
          <a:bodyPr anchor="b"/>
          <a:lstStyle>
            <a:lvl1pPr algn="l">
              <a:defRPr sz="3600" b="1"/>
            </a:lvl1pPr>
          </a:lstStyle>
          <a:p>
            <a:r>
              <a:rPr lang="zh-CN" altLang="en-US"/>
              <a:t>单击此处编辑母版标题样式</a:t>
            </a:r>
            <a:endParaRPr lang="zh-CN" altLang="en-US"/>
          </a:p>
        </p:txBody>
      </p:sp>
      <p:sp>
        <p:nvSpPr>
          <p:cNvPr id="3" name="内容占位符 2"/>
          <p:cNvSpPr>
            <a:spLocks noGrp="1"/>
          </p:cNvSpPr>
          <p:nvPr>
            <p:ph idx="1"/>
          </p:nvPr>
        </p:nvSpPr>
        <p:spPr>
          <a:xfrm>
            <a:off x="6356886" y="364135"/>
            <a:ext cx="9089330" cy="7805506"/>
          </a:xfrm>
        </p:spPr>
        <p:txBody>
          <a:bodyPr/>
          <a:lstStyle>
            <a:lvl1pPr>
              <a:defRPr sz="5700"/>
            </a:lvl1pPr>
            <a:lvl2pPr>
              <a:defRPr sz="5000"/>
            </a:lvl2pPr>
            <a:lvl3pPr>
              <a:defRPr sz="4300"/>
            </a:lvl3pPr>
            <a:lvl4pPr>
              <a:defRPr sz="3600"/>
            </a:lvl4pPr>
            <a:lvl5pPr>
              <a:defRPr sz="3600"/>
            </a:lvl5pPr>
            <a:lvl6pPr>
              <a:defRPr sz="3600"/>
            </a:lvl6pPr>
            <a:lvl7pPr>
              <a:defRPr sz="3600"/>
            </a:lvl7pPr>
            <a:lvl8pPr>
              <a:defRPr sz="3600"/>
            </a:lvl8pPr>
            <a:lvl9pPr>
              <a:defRPr sz="3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12965" y="1913805"/>
            <a:ext cx="5349157" cy="6255836"/>
          </a:xfrm>
        </p:spPr>
        <p:txBody>
          <a:bodyPr/>
          <a:lstStyle>
            <a:lvl1pPr marL="0" indent="0">
              <a:buNone/>
              <a:defRPr sz="2500"/>
            </a:lvl1pPr>
            <a:lvl2pPr marL="812800" indent="0">
              <a:buNone/>
              <a:defRPr sz="2100"/>
            </a:lvl2pPr>
            <a:lvl3pPr marL="1625600" indent="0">
              <a:buNone/>
              <a:defRPr sz="1800"/>
            </a:lvl3pPr>
            <a:lvl4pPr marL="2437765" indent="0">
              <a:buNone/>
              <a:defRPr sz="1600"/>
            </a:lvl4pPr>
            <a:lvl5pPr marL="3250565" indent="0">
              <a:buNone/>
              <a:defRPr sz="1600"/>
            </a:lvl5pPr>
            <a:lvl6pPr marL="4063365" indent="0">
              <a:buNone/>
              <a:defRPr sz="1600"/>
            </a:lvl6pPr>
            <a:lvl7pPr marL="4876165" indent="0">
              <a:buNone/>
              <a:defRPr sz="1600"/>
            </a:lvl7pPr>
            <a:lvl8pPr marL="5688330" indent="0">
              <a:buNone/>
              <a:defRPr sz="1600"/>
            </a:lvl8pPr>
            <a:lvl9pPr marL="6501130" indent="0">
              <a:buNone/>
              <a:defRPr sz="16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186912" y="6401911"/>
            <a:ext cx="9755505" cy="755783"/>
          </a:xfrm>
        </p:spPr>
        <p:txBody>
          <a:bodyPr anchor="b"/>
          <a:lstStyle>
            <a:lvl1pPr algn="l">
              <a:defRPr sz="36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3186912" y="817175"/>
            <a:ext cx="9755505" cy="5487353"/>
          </a:xfrm>
        </p:spPr>
        <p:txBody>
          <a:bodyPr/>
          <a:lstStyle>
            <a:lvl1pPr marL="0" indent="0">
              <a:buNone/>
              <a:defRPr sz="5700"/>
            </a:lvl1pPr>
            <a:lvl2pPr marL="812800" indent="0">
              <a:buNone/>
              <a:defRPr sz="5000"/>
            </a:lvl2pPr>
            <a:lvl3pPr marL="1625600" indent="0">
              <a:buNone/>
              <a:defRPr sz="4300"/>
            </a:lvl3pPr>
            <a:lvl4pPr marL="2437765" indent="0">
              <a:buNone/>
              <a:defRPr sz="3600"/>
            </a:lvl4pPr>
            <a:lvl5pPr marL="3250565" indent="0">
              <a:buNone/>
              <a:defRPr sz="3600"/>
            </a:lvl5pPr>
            <a:lvl6pPr marL="4063365" indent="0">
              <a:buNone/>
              <a:defRPr sz="3600"/>
            </a:lvl6pPr>
            <a:lvl7pPr marL="4876165" indent="0">
              <a:buNone/>
              <a:defRPr sz="3600"/>
            </a:lvl7pPr>
            <a:lvl8pPr marL="5688330" indent="0">
              <a:buNone/>
              <a:defRPr sz="3600"/>
            </a:lvl8pPr>
            <a:lvl9pPr marL="6501130" indent="0">
              <a:buNone/>
              <a:defRPr sz="3600"/>
            </a:lvl9pPr>
          </a:lstStyle>
          <a:p>
            <a:endParaRPr lang="zh-CN" altLang="en-US"/>
          </a:p>
        </p:txBody>
      </p:sp>
      <p:sp>
        <p:nvSpPr>
          <p:cNvPr id="4" name="文本占位符 3"/>
          <p:cNvSpPr>
            <a:spLocks noGrp="1"/>
          </p:cNvSpPr>
          <p:nvPr>
            <p:ph type="body" sz="half" idx="2"/>
          </p:nvPr>
        </p:nvSpPr>
        <p:spPr>
          <a:xfrm>
            <a:off x="3186912" y="7157697"/>
            <a:ext cx="9755505" cy="1073337"/>
          </a:xfrm>
        </p:spPr>
        <p:txBody>
          <a:bodyPr/>
          <a:lstStyle>
            <a:lvl1pPr marL="0" indent="0">
              <a:buNone/>
              <a:defRPr sz="2500"/>
            </a:lvl1pPr>
            <a:lvl2pPr marL="812800" indent="0">
              <a:buNone/>
              <a:defRPr sz="2100"/>
            </a:lvl2pPr>
            <a:lvl3pPr marL="1625600" indent="0">
              <a:buNone/>
              <a:defRPr sz="1800"/>
            </a:lvl3pPr>
            <a:lvl4pPr marL="2437765" indent="0">
              <a:buNone/>
              <a:defRPr sz="1600"/>
            </a:lvl4pPr>
            <a:lvl5pPr marL="3250565" indent="0">
              <a:buNone/>
              <a:defRPr sz="1600"/>
            </a:lvl5pPr>
            <a:lvl6pPr marL="4063365" indent="0">
              <a:buNone/>
              <a:defRPr sz="1600"/>
            </a:lvl6pPr>
            <a:lvl7pPr marL="4876165" indent="0">
              <a:buNone/>
              <a:defRPr sz="1600"/>
            </a:lvl7pPr>
            <a:lvl8pPr marL="5688330" indent="0">
              <a:buNone/>
              <a:defRPr sz="1600"/>
            </a:lvl8pPr>
            <a:lvl9pPr marL="6501130" indent="0">
              <a:buNone/>
              <a:defRPr sz="16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75241B3-08BA-4B55-B22E-A80B4E378B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463BE0-C7CE-498A-829A-47B0A83A1F6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12959" y="366248"/>
            <a:ext cx="14633258" cy="1524265"/>
          </a:xfrm>
          <a:prstGeom prst="rect">
            <a:avLst/>
          </a:prstGeom>
        </p:spPr>
        <p:txBody>
          <a:bodyPr vert="horz" lIns="162533" tIns="81266" rIns="162533" bIns="8126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12959" y="2133972"/>
            <a:ext cx="14633258" cy="6035665"/>
          </a:xfrm>
          <a:prstGeom prst="rect">
            <a:avLst/>
          </a:prstGeom>
        </p:spPr>
        <p:txBody>
          <a:bodyPr vert="horz" lIns="162533" tIns="81266" rIns="162533" bIns="8126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12959" y="8476606"/>
            <a:ext cx="3793808" cy="486918"/>
          </a:xfrm>
          <a:prstGeom prst="rect">
            <a:avLst/>
          </a:prstGeom>
        </p:spPr>
        <p:txBody>
          <a:bodyPr vert="horz" lIns="162533" tIns="81266" rIns="162533" bIns="81266" rtlCol="0" anchor="ctr"/>
          <a:lstStyle>
            <a:lvl1pPr algn="l">
              <a:defRPr sz="2100">
                <a:solidFill>
                  <a:schemeClr val="tx1">
                    <a:tint val="75000"/>
                  </a:schemeClr>
                </a:solidFill>
              </a:defRPr>
            </a:lvl1pPr>
          </a:lstStyle>
          <a:p>
            <a:fld id="{675241B3-08BA-4B55-B22E-A80B4E378BA6}" type="datetimeFigureOut">
              <a:rPr lang="zh-CN" altLang="en-US" smtClean="0"/>
            </a:fld>
            <a:endParaRPr lang="zh-CN" altLang="en-US"/>
          </a:p>
        </p:txBody>
      </p:sp>
      <p:sp>
        <p:nvSpPr>
          <p:cNvPr id="5" name="页脚占位符 4"/>
          <p:cNvSpPr>
            <a:spLocks noGrp="1"/>
          </p:cNvSpPr>
          <p:nvPr>
            <p:ph type="ftr" sz="quarter" idx="3"/>
          </p:nvPr>
        </p:nvSpPr>
        <p:spPr>
          <a:xfrm>
            <a:off x="5555218" y="8476606"/>
            <a:ext cx="5148739" cy="486918"/>
          </a:xfrm>
          <a:prstGeom prst="rect">
            <a:avLst/>
          </a:prstGeom>
        </p:spPr>
        <p:txBody>
          <a:bodyPr vert="horz" lIns="162533" tIns="81266" rIns="162533" bIns="81266" rtlCol="0" anchor="ctr"/>
          <a:lstStyle>
            <a:lvl1pPr algn="ctr">
              <a:defRPr sz="2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1652409" y="8476606"/>
            <a:ext cx="3793808" cy="486918"/>
          </a:xfrm>
          <a:prstGeom prst="rect">
            <a:avLst/>
          </a:prstGeom>
        </p:spPr>
        <p:txBody>
          <a:bodyPr vert="horz" lIns="162533" tIns="81266" rIns="162533" bIns="81266" rtlCol="0" anchor="ctr"/>
          <a:lstStyle>
            <a:lvl1pPr algn="r">
              <a:defRPr sz="2100">
                <a:solidFill>
                  <a:schemeClr val="tx1">
                    <a:tint val="75000"/>
                  </a:schemeClr>
                </a:solidFill>
              </a:defRPr>
            </a:lvl1pPr>
          </a:lstStyle>
          <a:p>
            <a:fld id="{F7463BE0-C7CE-498A-829A-47B0A83A1F6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624965" rtl="0" eaLnBrk="1" latinLnBrk="0" hangingPunct="1">
        <a:spcBef>
          <a:spcPct val="0"/>
        </a:spcBef>
        <a:buNone/>
        <a:defRPr sz="7800" kern="1200">
          <a:solidFill>
            <a:schemeClr val="tx1"/>
          </a:solidFill>
          <a:latin typeface="+mj-lt"/>
          <a:ea typeface="+mj-ea"/>
          <a:cs typeface="+mj-cs"/>
        </a:defRPr>
      </a:lvl1pPr>
    </p:titleStyle>
    <p:bodyStyle>
      <a:lvl1pPr marL="609600" indent="-609600" algn="l" defTabSz="1624965"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0800" indent="-508000" algn="l" defTabSz="1624965"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31365" indent="-406400" algn="l" defTabSz="16249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44165" indent="-406400" algn="l" defTabSz="162496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56965" indent="-406400" algn="l" defTabSz="162496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69765" indent="-406400" algn="l" defTabSz="162496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282565" indent="-406400" algn="l" defTabSz="162496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094730" indent="-406400" algn="l" defTabSz="162496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07530" indent="-406400" algn="l" defTabSz="162496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624965" rtl="0" eaLnBrk="1" latinLnBrk="0" hangingPunct="1">
        <a:defRPr sz="3200" kern="1200">
          <a:solidFill>
            <a:schemeClr val="tx1"/>
          </a:solidFill>
          <a:latin typeface="+mn-lt"/>
          <a:ea typeface="+mn-ea"/>
          <a:cs typeface="+mn-cs"/>
        </a:defRPr>
      </a:lvl1pPr>
      <a:lvl2pPr marL="812800" algn="l" defTabSz="1624965" rtl="0" eaLnBrk="1" latinLnBrk="0" hangingPunct="1">
        <a:defRPr sz="3200" kern="1200">
          <a:solidFill>
            <a:schemeClr val="tx1"/>
          </a:solidFill>
          <a:latin typeface="+mn-lt"/>
          <a:ea typeface="+mn-ea"/>
          <a:cs typeface="+mn-cs"/>
        </a:defRPr>
      </a:lvl2pPr>
      <a:lvl3pPr marL="1625600" algn="l" defTabSz="1624965" rtl="0" eaLnBrk="1" latinLnBrk="0" hangingPunct="1">
        <a:defRPr sz="3200" kern="1200">
          <a:solidFill>
            <a:schemeClr val="tx1"/>
          </a:solidFill>
          <a:latin typeface="+mn-lt"/>
          <a:ea typeface="+mn-ea"/>
          <a:cs typeface="+mn-cs"/>
        </a:defRPr>
      </a:lvl3pPr>
      <a:lvl4pPr marL="2437765" algn="l" defTabSz="1624965" rtl="0" eaLnBrk="1" latinLnBrk="0" hangingPunct="1">
        <a:defRPr sz="3200" kern="1200">
          <a:solidFill>
            <a:schemeClr val="tx1"/>
          </a:solidFill>
          <a:latin typeface="+mn-lt"/>
          <a:ea typeface="+mn-ea"/>
          <a:cs typeface="+mn-cs"/>
        </a:defRPr>
      </a:lvl4pPr>
      <a:lvl5pPr marL="3250565" algn="l" defTabSz="1624965" rtl="0" eaLnBrk="1" latinLnBrk="0" hangingPunct="1">
        <a:defRPr sz="3200" kern="1200">
          <a:solidFill>
            <a:schemeClr val="tx1"/>
          </a:solidFill>
          <a:latin typeface="+mn-lt"/>
          <a:ea typeface="+mn-ea"/>
          <a:cs typeface="+mn-cs"/>
        </a:defRPr>
      </a:lvl5pPr>
      <a:lvl6pPr marL="4063365" algn="l" defTabSz="1624965" rtl="0" eaLnBrk="1" latinLnBrk="0" hangingPunct="1">
        <a:defRPr sz="3200" kern="1200">
          <a:solidFill>
            <a:schemeClr val="tx1"/>
          </a:solidFill>
          <a:latin typeface="+mn-lt"/>
          <a:ea typeface="+mn-ea"/>
          <a:cs typeface="+mn-cs"/>
        </a:defRPr>
      </a:lvl6pPr>
      <a:lvl7pPr marL="4876165" algn="l" defTabSz="1624965" rtl="0" eaLnBrk="1" latinLnBrk="0" hangingPunct="1">
        <a:defRPr sz="3200" kern="1200">
          <a:solidFill>
            <a:schemeClr val="tx1"/>
          </a:solidFill>
          <a:latin typeface="+mn-lt"/>
          <a:ea typeface="+mn-ea"/>
          <a:cs typeface="+mn-cs"/>
        </a:defRPr>
      </a:lvl7pPr>
      <a:lvl8pPr marL="5688330" algn="l" defTabSz="1624965" rtl="0" eaLnBrk="1" latinLnBrk="0" hangingPunct="1">
        <a:defRPr sz="3200" kern="1200">
          <a:solidFill>
            <a:schemeClr val="tx1"/>
          </a:solidFill>
          <a:latin typeface="+mn-lt"/>
          <a:ea typeface="+mn-ea"/>
          <a:cs typeface="+mn-cs"/>
        </a:defRPr>
      </a:lvl8pPr>
      <a:lvl9pPr marL="6501130" algn="l" defTabSz="1624965"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pic>
        <p:nvPicPr>
          <p:cNvPr id="1026" name="图片 6"/>
          <p:cNvPicPr>
            <a:picLocks noChangeAspect="1"/>
          </p:cNvPicPr>
          <p:nvPr/>
        </p:nvPicPr>
        <p:blipFill>
          <a:blip r:embed="rId5"/>
          <a:stretch>
            <a:fillRect/>
          </a:stretch>
        </p:blipFill>
        <p:spPr>
          <a:xfrm>
            <a:off x="11776611" y="177825"/>
            <a:ext cx="4544665" cy="870071"/>
          </a:xfrm>
          <a:prstGeom prst="rect">
            <a:avLst/>
          </a:prstGeom>
          <a:noFill/>
          <a:ln w="9525">
            <a:noFill/>
          </a:ln>
        </p:spPr>
      </p:pic>
      <p:sp>
        <p:nvSpPr>
          <p:cNvPr id="11" name="矩形 10"/>
          <p:cNvSpPr/>
          <p:nvPr/>
        </p:nvSpPr>
        <p:spPr bwMode="auto">
          <a:xfrm>
            <a:off x="0" y="8478428"/>
            <a:ext cx="16259175" cy="666843"/>
          </a:xfrm>
          <a:prstGeom prst="rect">
            <a:avLst/>
          </a:prstGeom>
          <a:solidFill>
            <a:srgbClr val="11356D"/>
          </a:solidFill>
          <a:ln w="25400" cap="flat" cmpd="sng" algn="ctr">
            <a:noFill/>
            <a:prstDash val="solid"/>
          </a:ln>
          <a:effectLst>
            <a:outerShdw blurRad="44450" dist="27940" dir="5400000" algn="ctr">
              <a:srgbClr val="000000">
                <a:alpha val="32000"/>
              </a:srgbClr>
            </a:outerShdw>
          </a:effectLst>
        </p:spPr>
        <p:txBody>
          <a:bodyPr lIns="105841" tIns="52920" rIns="105841" bIns="52920"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1" lang="zh-CN" altLang="en-US" b="0" i="0" u="none" strike="noStrike" kern="0" cap="none" spc="0" normalizeH="0" baseline="0" noProof="0" dirty="0">
              <a:ln>
                <a:noFill/>
              </a:ln>
              <a:solidFill>
                <a:srgbClr val="4F81BD">
                  <a:lumMod val="75000"/>
                </a:srgbClr>
              </a:solidFill>
              <a:effectLst/>
              <a:uLnTx/>
              <a:uFillTx/>
              <a:latin typeface="Calibri" panose="020F0502020204030204"/>
              <a:ea typeface="宋体" panose="02010600030101010101" pitchFamily="2" charset="-122"/>
              <a:cs typeface="+mn-cs"/>
            </a:endParaRPr>
          </a:p>
        </p:txBody>
      </p:sp>
      <p:sp>
        <p:nvSpPr>
          <p:cNvPr id="12" name="文本框 1"/>
          <p:cNvSpPr txBox="1">
            <a:spLocks noChangeArrowheads="1"/>
          </p:cNvSpPr>
          <p:nvPr/>
        </p:nvSpPr>
        <p:spPr bwMode="auto">
          <a:xfrm>
            <a:off x="12296001" y="8586392"/>
            <a:ext cx="3432493" cy="39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41" tIns="52920" rIns="105841" bIns="52920">
            <a:spAutoFit/>
          </a:bodyPr>
          <a:lstStyle>
            <a:lvl1pPr eaLnBrk="0" hangingPunct="0">
              <a:defRPr>
                <a:solidFill>
                  <a:schemeClr val="tx1"/>
                </a:solidFill>
                <a:latin typeface="Tw Cen MT" panose="020B0602020104020603" pitchFamily="34" charset="0"/>
                <a:ea typeface="宋体" panose="02010600030101010101" pitchFamily="2" charset="-122"/>
              </a:defRPr>
            </a:lvl1pPr>
            <a:lvl2pPr marL="742950" indent="-285750" eaLnBrk="0" hangingPunct="0">
              <a:defRPr>
                <a:solidFill>
                  <a:schemeClr val="tx1"/>
                </a:solidFill>
                <a:latin typeface="Tw Cen MT" panose="020B0602020104020603" pitchFamily="34" charset="0"/>
                <a:ea typeface="宋体" panose="02010600030101010101" pitchFamily="2" charset="-122"/>
              </a:defRPr>
            </a:lvl2pPr>
            <a:lvl3pPr marL="1143000" indent="-228600" eaLnBrk="0" hangingPunct="0">
              <a:defRPr>
                <a:solidFill>
                  <a:schemeClr val="tx1"/>
                </a:solidFill>
                <a:latin typeface="Tw Cen MT" panose="020B0602020104020603" pitchFamily="34" charset="0"/>
                <a:ea typeface="宋体" panose="02010600030101010101" pitchFamily="2" charset="-122"/>
              </a:defRPr>
            </a:lvl3pPr>
            <a:lvl4pPr marL="1600200" indent="-228600" eaLnBrk="0" hangingPunct="0">
              <a:defRPr>
                <a:solidFill>
                  <a:schemeClr val="tx1"/>
                </a:solidFill>
                <a:latin typeface="Tw Cen MT" panose="020B0602020104020603" pitchFamily="34" charset="0"/>
                <a:ea typeface="宋体" panose="02010600030101010101" pitchFamily="2" charset="-122"/>
              </a:defRPr>
            </a:lvl4pPr>
            <a:lvl5pPr marL="2057400" indent="-228600" eaLnBrk="0" hangingPunct="0">
              <a:defRPr>
                <a:solidFill>
                  <a:schemeClr val="tx1"/>
                </a:solidFill>
                <a:latin typeface="Tw Cen MT" panose="020B0602020104020603"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w Cen MT" panose="020B0602020104020603"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w Cen MT" panose="020B0602020104020603"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w Cen MT" panose="020B0602020104020603"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w Cen MT" panose="020B0602020104020603" pitchFamily="34" charset="0"/>
                <a:ea typeface="宋体" panose="02010600030101010101" pitchFamily="2" charset="-122"/>
              </a:defRPr>
            </a:lvl9pPr>
          </a:lstStyle>
          <a:p>
            <a:pPr marL="0" marR="0" lvl="0" indent="0" algn="l" defTabSz="793750" rtl="0" eaLnBrk="1" fontAlgn="auto" latinLnBrk="0" hangingPunct="1">
              <a:lnSpc>
                <a:spcPct val="100000"/>
              </a:lnSpc>
              <a:spcBef>
                <a:spcPts val="0"/>
              </a:spcBef>
              <a:spcAft>
                <a:spcPts val="0"/>
              </a:spcAft>
              <a:buClrTx/>
              <a:buSzTx/>
              <a:buFontTx/>
              <a:buNone/>
              <a:defRPr/>
            </a:pPr>
            <a:r>
              <a:rPr kumimoji="1" lang="zh-CN" altLang="en-US" sz="1865"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立志     诚毅     创新</a:t>
            </a:r>
            <a:endParaRPr kumimoji="1" lang="zh-CN" altLang="en-US" sz="1865"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029" name="Picture 5"/>
          <p:cNvPicPr>
            <a:picLocks noChangeAspect="1"/>
          </p:cNvPicPr>
          <p:nvPr/>
        </p:nvPicPr>
        <p:blipFill>
          <a:blip r:embed="rId6"/>
          <a:stretch>
            <a:fillRect/>
          </a:stretch>
        </p:blipFill>
        <p:spPr>
          <a:xfrm>
            <a:off x="-67747" y="-97380"/>
            <a:ext cx="16397492" cy="39587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hf sldNum="0" hdr="0" ftr="0" dt="0"/>
  <p:txStyles>
    <p:titleStyle>
      <a:lvl1pPr algn="ctr" defTabSz="1215390" rtl="0" eaLnBrk="0" fontAlgn="base" hangingPunct="0">
        <a:spcBef>
          <a:spcPct val="0"/>
        </a:spcBef>
        <a:spcAft>
          <a:spcPct val="0"/>
        </a:spcAft>
        <a:defRPr sz="5735" kern="1200">
          <a:solidFill>
            <a:schemeClr val="tx1"/>
          </a:solidFill>
          <a:latin typeface="+mj-lt"/>
          <a:ea typeface="+mj-ea"/>
          <a:cs typeface="+mj-cs"/>
        </a:defRPr>
      </a:lvl1pPr>
      <a:lvl2pPr algn="ctr" defTabSz="911225"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defRPr>
      </a:lvl2pPr>
      <a:lvl3pPr algn="ctr" defTabSz="911225"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defRPr>
      </a:lvl3pPr>
      <a:lvl4pPr algn="ctr" defTabSz="911225"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defRPr>
      </a:lvl4pPr>
      <a:lvl5pPr algn="ctr" defTabSz="911225"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defRPr>
      </a:lvl5pPr>
      <a:lvl6pPr marL="396875" algn="ctr" defTabSz="913765"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793750" algn="ctr" defTabSz="913765"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190625" algn="ctr" defTabSz="913765"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587500" algn="ctr" defTabSz="913765"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452755" indent="-452755" algn="l" defTabSz="1215390" rtl="0" eaLnBrk="0" fontAlgn="base" hangingPunct="0">
        <a:spcBef>
          <a:spcPts val="130"/>
        </a:spcBef>
        <a:spcAft>
          <a:spcPct val="0"/>
        </a:spcAft>
        <a:buFont typeface="Arial" panose="020B0604020202020204" pitchFamily="34" charset="0"/>
        <a:buChar char="•"/>
        <a:defRPr sz="4135" kern="1200">
          <a:solidFill>
            <a:schemeClr val="tx1"/>
          </a:solidFill>
          <a:latin typeface="+mn-lt"/>
          <a:ea typeface="+mn-ea"/>
          <a:cs typeface="+mn-cs"/>
        </a:defRPr>
      </a:lvl1pPr>
      <a:lvl2pPr marL="986790" indent="-376555" algn="l" defTabSz="1215390" rtl="0" eaLnBrk="0" fontAlgn="base" hangingPunct="0">
        <a:spcBef>
          <a:spcPts val="130"/>
        </a:spcBef>
        <a:spcAft>
          <a:spcPct val="0"/>
        </a:spcAft>
        <a:buFont typeface="Arial" panose="020B0604020202020204" pitchFamily="34" charset="0"/>
        <a:buChar char="–"/>
        <a:defRPr sz="3600" kern="1200">
          <a:solidFill>
            <a:schemeClr val="tx1"/>
          </a:solidFill>
          <a:latin typeface="+mn-lt"/>
          <a:ea typeface="+mn-ea"/>
          <a:cs typeface="+mn-cs"/>
        </a:defRPr>
      </a:lvl2pPr>
      <a:lvl3pPr marL="1520190" indent="-300355" algn="l" defTabSz="1215390" rtl="0" eaLnBrk="0" fontAlgn="base" hangingPunct="0">
        <a:spcBef>
          <a:spcPts val="130"/>
        </a:spcBef>
        <a:spcAft>
          <a:spcPct val="0"/>
        </a:spcAft>
        <a:buFont typeface="Arial" panose="020B0604020202020204" pitchFamily="34" charset="0"/>
        <a:buChar char="•"/>
        <a:defRPr sz="3200" kern="1200">
          <a:solidFill>
            <a:schemeClr val="tx1"/>
          </a:solidFill>
          <a:latin typeface="+mn-lt"/>
          <a:ea typeface="+mn-ea"/>
          <a:cs typeface="+mn-cs"/>
        </a:defRPr>
      </a:lvl3pPr>
      <a:lvl4pPr marL="2129790" indent="-300355" algn="l" defTabSz="1215390" rtl="0" eaLnBrk="0" fontAlgn="base" hangingPunct="0">
        <a:spcBef>
          <a:spcPts val="130"/>
        </a:spcBef>
        <a:spcAft>
          <a:spcPct val="0"/>
        </a:spcAft>
        <a:buFont typeface="Arial" panose="020B0604020202020204" pitchFamily="34" charset="0"/>
        <a:buChar char="–"/>
        <a:defRPr sz="2665" kern="1200">
          <a:solidFill>
            <a:schemeClr val="tx1"/>
          </a:solidFill>
          <a:latin typeface="+mn-lt"/>
          <a:ea typeface="+mn-ea"/>
          <a:cs typeface="+mn-cs"/>
        </a:defRPr>
      </a:lvl4pPr>
      <a:lvl5pPr marL="2739390" indent="-300355" algn="l" defTabSz="1215390" rtl="0" eaLnBrk="0" fontAlgn="base" hangingPunct="0">
        <a:spcBef>
          <a:spcPts val="130"/>
        </a:spcBef>
        <a:spcAft>
          <a:spcPct val="0"/>
        </a:spcAft>
        <a:buFont typeface="Arial" panose="020B0604020202020204" pitchFamily="34" charset="0"/>
        <a:buChar char="»"/>
        <a:defRPr sz="2665" kern="1200">
          <a:solidFill>
            <a:schemeClr val="tx1"/>
          </a:solidFill>
          <a:latin typeface="+mn-lt"/>
          <a:ea typeface="+mn-ea"/>
          <a:cs typeface="+mn-cs"/>
        </a:defRPr>
      </a:lvl5pPr>
      <a:lvl6pPr marL="3353435"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863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11.xml"/><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0" Type="http://schemas.openxmlformats.org/officeDocument/2006/relationships/slideLayout" Target="../slideLayouts/slideLayout14.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16.xml"/><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16.png"/><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2" Type="http://schemas.openxmlformats.org/officeDocument/2006/relationships/slideLayout" Target="../slideLayouts/slideLayout14.xml"/><Relationship Id="rId11" Type="http://schemas.openxmlformats.org/officeDocument/2006/relationships/image" Target="../media/image27.png"/><Relationship Id="rId10" Type="http://schemas.openxmlformats.org/officeDocument/2006/relationships/tags" Target="../tags/tag17.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22.xml"/><Relationship Id="rId7" Type="http://schemas.openxmlformats.org/officeDocument/2006/relationships/image" Target="../media/image29.svg"/><Relationship Id="rId6" Type="http://schemas.openxmlformats.org/officeDocument/2006/relationships/image" Target="../media/image28.png"/><Relationship Id="rId5" Type="http://schemas.openxmlformats.org/officeDocument/2006/relationships/image" Target="../media/image16.pn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0" Type="http://schemas.openxmlformats.org/officeDocument/2006/relationships/slideLayout" Target="../slideLayouts/slideLayout14.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tags" Target="../tags/tag2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1.jpeg"/><Relationship Id="rId7"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52.png"/><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54.png"/><Relationship Id="rId3" Type="http://schemas.openxmlformats.org/officeDocument/2006/relationships/tags" Target="../tags/tag29.xml"/><Relationship Id="rId2" Type="http://schemas.openxmlformats.org/officeDocument/2006/relationships/image" Target="../media/image53.png"/><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56.wdp"/><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8.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sv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15.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4.sv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ppt背景.jpg"/>
          <p:cNvPicPr>
            <a:picLocks noChangeAspect="1" noChangeArrowheads="1"/>
          </p:cNvPicPr>
          <p:nvPr/>
        </p:nvPicPr>
        <p:blipFill>
          <a:blip r:embed="rId1" cstate="print"/>
          <a:srcRect/>
          <a:stretch>
            <a:fillRect/>
          </a:stretch>
        </p:blipFill>
        <p:spPr bwMode="auto">
          <a:xfrm>
            <a:off x="-151765" y="180340"/>
            <a:ext cx="16258823" cy="9145588"/>
          </a:xfrm>
          <a:prstGeom prst="rect">
            <a:avLst/>
          </a:prstGeom>
          <a:noFill/>
        </p:spPr>
      </p:pic>
      <p:sp>
        <p:nvSpPr>
          <p:cNvPr id="21" name="文本框 4"/>
          <p:cNvSpPr txBox="1">
            <a:spLocks noChangeArrowheads="1"/>
          </p:cNvSpPr>
          <p:nvPr/>
        </p:nvSpPr>
        <p:spPr bwMode="auto">
          <a:xfrm>
            <a:off x="1504215" y="5797064"/>
            <a:ext cx="13465496" cy="583565"/>
          </a:xfrm>
          <a:prstGeom prst="rect">
            <a:avLst/>
          </a:prstGeom>
          <a:noFill/>
          <a:ln w="9525">
            <a:noFill/>
            <a:miter lim="800000"/>
          </a:ln>
        </p:spPr>
        <p:txBody>
          <a:bodyPr wrap="square">
            <a:spAutoFit/>
          </a:bodyPr>
          <a:lstStyle/>
          <a:p>
            <a:pPr algn="ctr">
              <a:buFont typeface="Arial" panose="020B0604020202020204" pitchFamily="34" charset="0"/>
              <a:buNone/>
            </a:pPr>
            <a:r>
              <a:rPr lang="zh-CN" altLang="en-US" b="1" dirty="0">
                <a:solidFill>
                  <a:schemeClr val="tx1"/>
                </a:solidFill>
                <a:latin typeface="微软雅黑" panose="020B0503020204020204" pitchFamily="34" charset="-122"/>
                <a:ea typeface="微软雅黑" panose="020B0503020204020204" pitchFamily="34" charset="-122"/>
                <a:sym typeface="+mn-ea"/>
              </a:rPr>
              <a:t>草莓种植</a:t>
            </a:r>
            <a:r>
              <a:rPr lang="en-US" altLang="zh-CN" b="1" dirty="0">
                <a:solidFill>
                  <a:schemeClr val="tx1"/>
                </a:solidFill>
                <a:latin typeface="微软雅黑" panose="020B0503020204020204" pitchFamily="34" charset="-122"/>
                <a:ea typeface="微软雅黑" panose="020B0503020204020204" pitchFamily="34" charset="-122"/>
                <a:sym typeface="+mn-ea"/>
              </a:rPr>
              <a:t>AI</a:t>
            </a:r>
            <a:r>
              <a:rPr lang="zh-CN" altLang="en-US" b="1" dirty="0">
                <a:solidFill>
                  <a:schemeClr val="tx1"/>
                </a:solidFill>
                <a:latin typeface="微软雅黑" panose="020B0503020204020204" pitchFamily="34" charset="-122"/>
                <a:ea typeface="微软雅黑" panose="020B0503020204020204" pitchFamily="34" charset="-122"/>
                <a:sym typeface="+mn-ea"/>
              </a:rPr>
              <a:t>系统</a:t>
            </a:r>
            <a:endParaRPr lang="zh-CN" altLang="en-US" b="1" dirty="0">
              <a:solidFill>
                <a:schemeClr val="tx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329724" y="7884706"/>
            <a:ext cx="3712568" cy="583565"/>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2023</a:t>
            </a:r>
            <a:endParaRPr lang="zh-CN" altLang="zh-CN"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833235" y="6877050"/>
            <a:ext cx="5132070" cy="583565"/>
          </a:xfrm>
          <a:prstGeom prst="rect">
            <a:avLst/>
          </a:prstGeom>
          <a:noFill/>
        </p:spPr>
        <p:txBody>
          <a:bodyPr wrap="square" rtlCol="0">
            <a:spAutoFit/>
          </a:bodyPr>
          <a:p>
            <a:r>
              <a:rPr lang="en-US" altLang="zh-CN"/>
              <a:t>HelloWorld</a:t>
            </a:r>
            <a:r>
              <a:rPr lang="zh-CN" altLang="en-US"/>
              <a:t>团队</a:t>
            </a:r>
            <a:endParaRPr lang="en-US" altLang="zh-CN"/>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8960" y="54038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功能介绍</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1272540" y="1776730"/>
            <a:ext cx="5419725" cy="583565"/>
          </a:xfrm>
          <a:prstGeom prst="rect">
            <a:avLst/>
          </a:prstGeom>
          <a:noFill/>
        </p:spPr>
        <p:txBody>
          <a:bodyPr wrap="square" rtlCol="0">
            <a:spAutoFit/>
          </a:bodyPr>
          <a:p>
            <a:r>
              <a:rPr lang="en-US"/>
              <a:t>LSTM</a:t>
            </a:r>
            <a:r>
              <a:rPr lang="zh-CN" altLang="en-US"/>
              <a:t>价格预测</a:t>
            </a:r>
            <a:endParaRPr lang="zh-CN" altLang="en-US"/>
          </a:p>
        </p:txBody>
      </p:sp>
      <p:sp>
        <p:nvSpPr>
          <p:cNvPr id="12" name="文本框 11"/>
          <p:cNvSpPr txBox="1"/>
          <p:nvPr/>
        </p:nvSpPr>
        <p:spPr>
          <a:xfrm>
            <a:off x="843915" y="2896235"/>
            <a:ext cx="5452110" cy="4238625"/>
          </a:xfrm>
          <a:prstGeom prst="rect">
            <a:avLst/>
          </a:prstGeom>
          <a:noFill/>
        </p:spPr>
        <p:txBody>
          <a:bodyPr wrap="square" rtlCol="0">
            <a:noAutofit/>
          </a:bodyPr>
          <a:p>
            <a:pPr>
              <a:lnSpc>
                <a:spcPct val="150000"/>
              </a:lnSpc>
            </a:pPr>
            <a:r>
              <a:rPr sz="2800">
                <a:latin typeface="宋体" panose="02010600030101010101" pitchFamily="2" charset="-122"/>
                <a:ea typeface="宋体" panose="02010600030101010101" pitchFamily="2" charset="-122"/>
                <a:cs typeface="宋体" panose="02010600030101010101" pitchFamily="2" charset="-122"/>
              </a:rPr>
              <a:t>首先通过MySQL连接获取苹果价格数据，对数据进行归一化处理，并构建LSTM训练数据集。接着</a:t>
            </a:r>
            <a:r>
              <a:rPr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rPr>
              <a:t>定义了一个LSTM模型</a:t>
            </a:r>
            <a:r>
              <a:rPr sz="2800">
                <a:latin typeface="宋体" panose="02010600030101010101" pitchFamily="2" charset="-122"/>
                <a:ea typeface="宋体" panose="02010600030101010101" pitchFamily="2" charset="-122"/>
                <a:cs typeface="宋体" panose="02010600030101010101" pitchFamily="2" charset="-122"/>
              </a:rPr>
              <a:t>，并进行训练。在训练过程中，使用</a:t>
            </a:r>
            <a:r>
              <a:rPr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rPr>
              <a:t>MSELoss作为损失函数</a:t>
            </a:r>
            <a:r>
              <a:rPr sz="2800">
                <a:latin typeface="宋体" panose="02010600030101010101" pitchFamily="2" charset="-122"/>
                <a:ea typeface="宋体" panose="02010600030101010101" pitchFamily="2" charset="-122"/>
                <a:cs typeface="宋体" panose="02010600030101010101" pitchFamily="2" charset="-122"/>
              </a:rPr>
              <a:t>、</a:t>
            </a:r>
            <a:r>
              <a:rPr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rPr>
              <a:t>Adam作为优化器</a:t>
            </a:r>
            <a:r>
              <a:rPr sz="2800">
                <a:latin typeface="宋体" panose="02010600030101010101" pitchFamily="2" charset="-122"/>
                <a:ea typeface="宋体" panose="02010600030101010101" pitchFamily="2" charset="-122"/>
                <a:cs typeface="宋体" panose="02010600030101010101" pitchFamily="2" charset="-122"/>
              </a:rPr>
              <a:t>，用于未来的苹果价格预测。</a:t>
            </a:r>
            <a:endParaRPr sz="280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sz="280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1393935333132353b31393939353539363b5e8f53f733"/>
          <p:cNvPicPr preferRelativeResize="0">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8730" y="1205230"/>
            <a:ext cx="11987" cy="38100"/>
          </a:xfrm>
          <a:prstGeom prst="rect">
            <a:avLst/>
          </a:prstGeom>
        </p:spPr>
      </p:pic>
      <p:pic>
        <p:nvPicPr>
          <p:cNvPr id="6" name="图片 5" descr="31393935333132353b31393939353539363b5e8f53f73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960" y="1724025"/>
            <a:ext cx="619760" cy="630555"/>
          </a:xfrm>
          <a:prstGeom prst="rect">
            <a:avLst/>
          </a:prstGeom>
        </p:spPr>
      </p:pic>
      <p:pic>
        <p:nvPicPr>
          <p:cNvPr id="8" name="图片 7"/>
          <p:cNvPicPr>
            <a:picLocks noChangeAspect="1"/>
          </p:cNvPicPr>
          <p:nvPr/>
        </p:nvPicPr>
        <p:blipFill>
          <a:blip r:embed="rId5"/>
          <a:stretch>
            <a:fillRect/>
          </a:stretch>
        </p:blipFill>
        <p:spPr>
          <a:xfrm>
            <a:off x="6257290" y="2988310"/>
            <a:ext cx="9309100" cy="4932045"/>
          </a:xfrm>
          <a:prstGeom prst="rect">
            <a:avLst/>
          </a:prstGeom>
        </p:spPr>
      </p:pic>
    </p:spTree>
  </p:cSld>
  <p:clrMapOvr>
    <a:masterClrMapping/>
  </p:clrMapOvr>
  <p:timing>
    <p:tnLst>
      <p:par>
        <p:cTn id="1" dur="indefinite" restart="never" nodeType="tmRoot"/>
      </p:par>
    </p:tnLst>
    <p:bldLst>
      <p:bldP spid="3" grpId="1"/>
      <p:bldP spid="10" grpId="1"/>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568960" y="54038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功能介绍</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文本框 9"/>
          <p:cNvSpPr txBox="1"/>
          <p:nvPr>
            <p:custDataLst>
              <p:tags r:id="rId2"/>
            </p:custDataLst>
          </p:nvPr>
        </p:nvSpPr>
        <p:spPr>
          <a:xfrm>
            <a:off x="1272540" y="1776730"/>
            <a:ext cx="5419725" cy="583565"/>
          </a:xfrm>
          <a:prstGeom prst="rect">
            <a:avLst/>
          </a:prstGeom>
          <a:noFill/>
        </p:spPr>
        <p:txBody>
          <a:bodyPr wrap="square" rtlCol="0">
            <a:spAutoFit/>
          </a:bodyPr>
          <a:p>
            <a:r>
              <a:rPr lang="zh-CN" altLang="en-US"/>
              <a:t>天气</a:t>
            </a:r>
            <a:r>
              <a:rPr lang="zh-CN" altLang="en-US"/>
              <a:t>展示</a:t>
            </a:r>
            <a:endParaRPr lang="zh-CN" altLang="en-US"/>
          </a:p>
        </p:txBody>
      </p:sp>
      <p:sp>
        <p:nvSpPr>
          <p:cNvPr id="12" name="文本框 11"/>
          <p:cNvSpPr txBox="1"/>
          <p:nvPr>
            <p:custDataLst>
              <p:tags r:id="rId3"/>
            </p:custDataLst>
          </p:nvPr>
        </p:nvSpPr>
        <p:spPr>
          <a:xfrm>
            <a:off x="843915" y="2896235"/>
            <a:ext cx="5452110" cy="4238625"/>
          </a:xfrm>
          <a:prstGeom prst="rect">
            <a:avLst/>
          </a:prstGeom>
          <a:noFill/>
        </p:spPr>
        <p:txBody>
          <a:bodyPr wrap="square" rtlCol="0">
            <a:noAutofit/>
          </a:bodyPr>
          <a:p>
            <a:pPr>
              <a:lnSpc>
                <a:spcPct val="150000"/>
              </a:lnSpc>
            </a:pPr>
            <a:r>
              <a:rPr lang="zh-CN" altLang="en-US" sz="2800">
                <a:latin typeface="宋体" panose="02010600030101010101" pitchFamily="2" charset="-122"/>
                <a:ea typeface="宋体" panose="02010600030101010101" pitchFamily="2" charset="-122"/>
                <a:cs typeface="宋体" panose="02010600030101010101" pitchFamily="2" charset="-122"/>
              </a:rPr>
              <a:t>调用当地天气</a:t>
            </a:r>
            <a:r>
              <a:rPr lang="en-US" altLang="zh-CN" sz="2800">
                <a:latin typeface="宋体" panose="02010600030101010101" pitchFamily="2" charset="-122"/>
                <a:ea typeface="宋体" panose="02010600030101010101" pitchFamily="2" charset="-122"/>
                <a:cs typeface="宋体" panose="02010600030101010101" pitchFamily="2" charset="-122"/>
              </a:rPr>
              <a:t>API</a:t>
            </a:r>
            <a:r>
              <a:rPr lang="zh-CN" altLang="en-US" sz="2800">
                <a:latin typeface="宋体" panose="02010600030101010101" pitchFamily="2" charset="-122"/>
                <a:ea typeface="宋体" panose="02010600030101010101" pitchFamily="2" charset="-122"/>
                <a:cs typeface="宋体" panose="02010600030101010101" pitchFamily="2" charset="-122"/>
              </a:rPr>
              <a:t>，提供给用户</a:t>
            </a:r>
            <a:r>
              <a:rPr lang="en-US" altLang="zh-CN" sz="2800">
                <a:latin typeface="宋体" panose="02010600030101010101" pitchFamily="2" charset="-122"/>
                <a:ea typeface="宋体" panose="02010600030101010101" pitchFamily="2" charset="-122"/>
                <a:cs typeface="宋体" panose="02010600030101010101" pitchFamily="2" charset="-122"/>
              </a:rPr>
              <a:t>30</a:t>
            </a:r>
            <a:r>
              <a:rPr lang="zh-CN" altLang="en-US" sz="2800">
                <a:latin typeface="宋体" panose="02010600030101010101" pitchFamily="2" charset="-122"/>
                <a:ea typeface="宋体" panose="02010600030101010101" pitchFamily="2" charset="-122"/>
                <a:cs typeface="宋体" panose="02010600030101010101" pitchFamily="2" charset="-122"/>
              </a:rPr>
              <a:t>天内的温度监控，帮助用户</a:t>
            </a:r>
            <a:r>
              <a:rPr lang="zh-CN" altLang="en-US"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微软雅黑" panose="020B0503020204020204" pitchFamily="34" charset="-122"/>
              </a:rPr>
              <a:t>即时调整灌溉量</a:t>
            </a:r>
            <a:r>
              <a:rPr lang="zh-CN" altLang="en-US" sz="2800">
                <a:latin typeface="宋体" panose="02010600030101010101" pitchFamily="2" charset="-122"/>
                <a:ea typeface="宋体" panose="02010600030101010101" pitchFamily="2" charset="-122"/>
                <a:cs typeface="宋体" panose="02010600030101010101" pitchFamily="2" charset="-122"/>
              </a:rPr>
              <a:t>以及</a:t>
            </a:r>
            <a:r>
              <a:rPr lang="zh-CN" altLang="en-US"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微软雅黑" panose="020B0503020204020204" pitchFamily="34" charset="-122"/>
              </a:rPr>
              <a:t>检查土壤情况</a:t>
            </a:r>
            <a:r>
              <a:rPr lang="zh-CN" altLang="en-US" sz="2800">
                <a:latin typeface="宋体" panose="02010600030101010101" pitchFamily="2" charset="-122"/>
                <a:ea typeface="宋体" panose="02010600030101010101" pitchFamily="2" charset="-122"/>
                <a:cs typeface="宋体" panose="02010600030101010101" pitchFamily="2" charset="-122"/>
              </a:rPr>
              <a:t>。</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1393935333132353b31393939353539363b5e8f53f733"/>
          <p:cNvPicPr preferRelativeResize="0">
            <a:picLocks noChangeAspect="1"/>
          </p:cNvPicPr>
          <p:nvPr>
            <p:custDataLst>
              <p:tags r:id="rId4"/>
            </p:custDataLst>
          </p:nvPr>
        </p:nvPicPr>
        <p:blipFill>
          <a:blip r:embed="rId5"/>
          <a:stretch>
            <a:fillRect/>
          </a:stretch>
        </p:blipFill>
        <p:spPr>
          <a:xfrm>
            <a:off x="3808730" y="1205230"/>
            <a:ext cx="11987" cy="38100"/>
          </a:xfrm>
          <a:prstGeom prst="rect">
            <a:avLst/>
          </a:prstGeom>
        </p:spPr>
      </p:pic>
      <p:pic>
        <p:nvPicPr>
          <p:cNvPr id="2" name="图片 1" descr="31393935333132353b31393939353539373b5e8f53f73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715" y="1696085"/>
            <a:ext cx="618490" cy="628015"/>
          </a:xfrm>
          <a:prstGeom prst="rect">
            <a:avLst/>
          </a:prstGeom>
        </p:spPr>
      </p:pic>
      <p:pic>
        <p:nvPicPr>
          <p:cNvPr id="4" name="图片 3"/>
          <p:cNvPicPr>
            <a:picLocks noChangeAspect="1"/>
          </p:cNvPicPr>
          <p:nvPr>
            <p:custDataLst>
              <p:tags r:id="rId8"/>
            </p:custDataLst>
          </p:nvPr>
        </p:nvPicPr>
        <p:blipFill>
          <a:blip r:embed="rId9"/>
          <a:stretch>
            <a:fillRect/>
          </a:stretch>
        </p:blipFill>
        <p:spPr>
          <a:xfrm>
            <a:off x="6905625" y="3492500"/>
            <a:ext cx="8473440" cy="4114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568960" y="54038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功能介绍</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文本框 9"/>
          <p:cNvSpPr txBox="1"/>
          <p:nvPr>
            <p:custDataLst>
              <p:tags r:id="rId2"/>
            </p:custDataLst>
          </p:nvPr>
        </p:nvSpPr>
        <p:spPr>
          <a:xfrm>
            <a:off x="1289050" y="1332230"/>
            <a:ext cx="5419725" cy="583565"/>
          </a:xfrm>
          <a:prstGeom prst="rect">
            <a:avLst/>
          </a:prstGeom>
          <a:noFill/>
        </p:spPr>
        <p:txBody>
          <a:bodyPr wrap="square" rtlCol="0">
            <a:spAutoFit/>
          </a:bodyPr>
          <a:p>
            <a:r>
              <a:rPr lang="zh-CN" altLang="en-US"/>
              <a:t>土壤盐碱</a:t>
            </a:r>
            <a:r>
              <a:rPr lang="zh-CN" altLang="en-US"/>
              <a:t>决策</a:t>
            </a:r>
            <a:endParaRPr lang="zh-CN" altLang="en-US"/>
          </a:p>
        </p:txBody>
      </p:sp>
      <p:sp>
        <p:nvSpPr>
          <p:cNvPr id="12" name="文本框 11"/>
          <p:cNvSpPr txBox="1"/>
          <p:nvPr>
            <p:custDataLst>
              <p:tags r:id="rId3"/>
            </p:custDataLst>
          </p:nvPr>
        </p:nvSpPr>
        <p:spPr>
          <a:xfrm>
            <a:off x="536575" y="2052320"/>
            <a:ext cx="5452110" cy="4238625"/>
          </a:xfrm>
          <a:prstGeom prst="rect">
            <a:avLst/>
          </a:prstGeom>
          <a:noFill/>
        </p:spPr>
        <p:txBody>
          <a:bodyPr wrap="square" rtlCol="0">
            <a:noAutofit/>
          </a:bodyPr>
          <a:p>
            <a:pPr>
              <a:lnSpc>
                <a:spcPct val="150000"/>
              </a:lnSpc>
            </a:pPr>
            <a:r>
              <a:rPr lang="zh-CN" altLang="en-US" sz="2800">
                <a:latin typeface="宋体" panose="02010600030101010101" pitchFamily="2" charset="-122"/>
                <a:ea typeface="宋体" panose="02010600030101010101" pitchFamily="2" charset="-122"/>
                <a:cs typeface="微软雅黑" panose="020B0503020204020204" pitchFamily="34" charset="-122"/>
              </a:rPr>
              <a:t>通过决策树模型训练以</a:t>
            </a:r>
            <a:r>
              <a:rPr lang="zh-CN" altLang="en-US"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微软雅黑" panose="020B0503020204020204" pitchFamily="34" charset="-122"/>
              </a:rPr>
              <a:t>氮、磷、钾、降雨量、温度、湿度等</a:t>
            </a:r>
            <a:r>
              <a:rPr lang="zh-CN" altLang="en-US" sz="2800">
                <a:latin typeface="宋体" panose="02010600030101010101" pitchFamily="2" charset="-122"/>
                <a:ea typeface="宋体" panose="02010600030101010101" pitchFamily="2" charset="-122"/>
                <a:cs typeface="微软雅黑" panose="020B0503020204020204" pitchFamily="34" charset="-122"/>
              </a:rPr>
              <a:t>信息为自变量因素、不同作物为标签支持用户输入土壤、环境等真实情况，进行预测适宜种植的品种和作物产量。</a:t>
            </a:r>
            <a:endParaRPr lang="zh-CN" altLang="en-US" sz="2800">
              <a:latin typeface="宋体" panose="02010600030101010101" pitchFamily="2" charset="-122"/>
              <a:ea typeface="宋体" panose="02010600030101010101" pitchFamily="2" charset="-122"/>
              <a:cs typeface="微软雅黑" panose="020B0503020204020204" pitchFamily="34" charset="-122"/>
            </a:endParaRPr>
          </a:p>
        </p:txBody>
      </p:sp>
      <p:pic>
        <p:nvPicPr>
          <p:cNvPr id="5" name="图片 4" descr="31393935333132353b31393939353539363b5e8f53f733"/>
          <p:cNvPicPr preferRelativeResize="0">
            <a:picLocks noChangeAspect="1"/>
          </p:cNvPicPr>
          <p:nvPr>
            <p:custDataLst>
              <p:tags r:id="rId4"/>
            </p:custDataLst>
          </p:nvPr>
        </p:nvPicPr>
        <p:blipFill>
          <a:blip r:embed="rId5"/>
          <a:stretch>
            <a:fillRect/>
          </a:stretch>
        </p:blipFill>
        <p:spPr>
          <a:xfrm>
            <a:off x="3808730" y="1205230"/>
            <a:ext cx="11987" cy="38100"/>
          </a:xfrm>
          <a:prstGeom prst="rect">
            <a:avLst/>
          </a:prstGeom>
        </p:spPr>
      </p:pic>
      <p:pic>
        <p:nvPicPr>
          <p:cNvPr id="4" name="图片 3" descr="31393935333132353b31393939353539383b5e8f53f73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715" y="1274445"/>
            <a:ext cx="614680" cy="641350"/>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7769860" y="1116330"/>
            <a:ext cx="4434205" cy="3808730"/>
          </a:xfrm>
          <a:prstGeom prst="rect">
            <a:avLst/>
          </a:prstGeom>
        </p:spPr>
      </p:pic>
      <p:pic>
        <p:nvPicPr>
          <p:cNvPr id="2" name="图片 1"/>
          <p:cNvPicPr>
            <a:picLocks noChangeAspect="1"/>
          </p:cNvPicPr>
          <p:nvPr>
            <p:custDataLst>
              <p:tags r:id="rId10"/>
            </p:custDataLst>
          </p:nvPr>
        </p:nvPicPr>
        <p:blipFill>
          <a:blip r:embed="rId11"/>
          <a:stretch>
            <a:fillRect/>
          </a:stretch>
        </p:blipFill>
        <p:spPr>
          <a:xfrm>
            <a:off x="5891530" y="5004435"/>
            <a:ext cx="9796145" cy="3208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568960" y="54038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功能介绍</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文本框 9"/>
          <p:cNvSpPr txBox="1"/>
          <p:nvPr>
            <p:custDataLst>
              <p:tags r:id="rId2"/>
            </p:custDataLst>
          </p:nvPr>
        </p:nvSpPr>
        <p:spPr>
          <a:xfrm>
            <a:off x="1272540" y="1776730"/>
            <a:ext cx="5419725" cy="583565"/>
          </a:xfrm>
          <a:prstGeom prst="rect">
            <a:avLst/>
          </a:prstGeom>
          <a:noFill/>
        </p:spPr>
        <p:txBody>
          <a:bodyPr wrap="square" rtlCol="0">
            <a:spAutoFit/>
          </a:bodyPr>
          <a:p>
            <a:r>
              <a:rPr lang="zh-CN" altLang="en-US"/>
              <a:t>全国价格</a:t>
            </a:r>
            <a:r>
              <a:rPr lang="zh-CN" altLang="en-US"/>
              <a:t>展示</a:t>
            </a:r>
            <a:endParaRPr lang="zh-CN" altLang="en-US"/>
          </a:p>
        </p:txBody>
      </p:sp>
      <p:sp>
        <p:nvSpPr>
          <p:cNvPr id="12" name="文本框 11"/>
          <p:cNvSpPr txBox="1"/>
          <p:nvPr>
            <p:custDataLst>
              <p:tags r:id="rId3"/>
            </p:custDataLst>
          </p:nvPr>
        </p:nvSpPr>
        <p:spPr>
          <a:xfrm>
            <a:off x="843915" y="3060700"/>
            <a:ext cx="5452110" cy="4238625"/>
          </a:xfrm>
          <a:prstGeom prst="rect">
            <a:avLst/>
          </a:prstGeom>
          <a:noFill/>
        </p:spPr>
        <p:txBody>
          <a:bodyPr wrap="square" rtlCol="0">
            <a:noAutofit/>
          </a:bodyPr>
          <a:p>
            <a:pPr>
              <a:lnSpc>
                <a:spcPct val="150000"/>
              </a:lnSpc>
            </a:pPr>
            <a:r>
              <a:rPr lang="zh-CN" altLang="en-US" sz="2800">
                <a:latin typeface="宋体" panose="02010600030101010101" pitchFamily="2" charset="-122"/>
                <a:ea typeface="宋体" panose="02010600030101010101" pitchFamily="2" charset="-122"/>
                <a:cs typeface="微软雅黑" panose="020B0503020204020204" pitchFamily="34" charset="-122"/>
              </a:rPr>
              <a:t>通过八爪鱼工具爬取全国草莓均价数据、并全国的草莓均价以</a:t>
            </a:r>
            <a:r>
              <a:rPr lang="en-US" altLang="zh-CN" sz="2800">
                <a:latin typeface="宋体" panose="02010600030101010101" pitchFamily="2" charset="-122"/>
                <a:ea typeface="宋体" panose="02010600030101010101" pitchFamily="2" charset="-122"/>
                <a:cs typeface="微软雅黑" panose="020B0503020204020204" pitchFamily="34" charset="-122"/>
              </a:rPr>
              <a:t>echarts</a:t>
            </a:r>
            <a:r>
              <a:rPr lang="zh-CN" altLang="en-US" sz="2800">
                <a:latin typeface="宋体" panose="02010600030101010101" pitchFamily="2" charset="-122"/>
                <a:ea typeface="宋体" panose="02010600030101010101" pitchFamily="2" charset="-122"/>
                <a:cs typeface="微软雅黑" panose="020B0503020204020204" pitchFamily="34" charset="-122"/>
              </a:rPr>
              <a:t>可视化的方式更形象地展示数据，方便用户了解</a:t>
            </a:r>
            <a:r>
              <a:rPr lang="zh-CN" altLang="en-US" sz="2800">
                <a:latin typeface="宋体" panose="02010600030101010101" pitchFamily="2" charset="-122"/>
                <a:ea typeface="宋体" panose="02010600030101010101" pitchFamily="2" charset="-122"/>
                <a:cs typeface="微软雅黑" panose="020B0503020204020204" pitchFamily="34" charset="-122"/>
              </a:rPr>
              <a:t>价格信息</a:t>
            </a:r>
            <a:endParaRPr lang="zh-CN" altLang="en-US" sz="2800">
              <a:latin typeface="宋体" panose="02010600030101010101" pitchFamily="2" charset="-122"/>
              <a:ea typeface="宋体" panose="02010600030101010101" pitchFamily="2" charset="-122"/>
              <a:cs typeface="微软雅黑" panose="020B0503020204020204" pitchFamily="34" charset="-122"/>
            </a:endParaRPr>
          </a:p>
        </p:txBody>
      </p:sp>
      <p:pic>
        <p:nvPicPr>
          <p:cNvPr id="5" name="图片 4" descr="31393935333132353b31393939353539363b5e8f53f733"/>
          <p:cNvPicPr preferRelativeResize="0">
            <a:picLocks noChangeAspect="1"/>
          </p:cNvPicPr>
          <p:nvPr>
            <p:custDataLst>
              <p:tags r:id="rId4"/>
            </p:custDataLst>
          </p:nvPr>
        </p:nvPicPr>
        <p:blipFill>
          <a:blip r:embed="rId5"/>
          <a:stretch>
            <a:fillRect/>
          </a:stretch>
        </p:blipFill>
        <p:spPr>
          <a:xfrm>
            <a:off x="3808730" y="1205230"/>
            <a:ext cx="11987" cy="38100"/>
          </a:xfrm>
          <a:prstGeom prst="rect">
            <a:avLst/>
          </a:prstGeom>
        </p:spPr>
      </p:pic>
      <p:pic>
        <p:nvPicPr>
          <p:cNvPr id="2" name="图片 1" descr="31393935333132353b31393939353539393b5e8f53f7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960" y="1744980"/>
            <a:ext cx="599440" cy="615315"/>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7697470" y="3204210"/>
            <a:ext cx="6847840" cy="47815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36173"/>
            <a:ext cx="16259175" cy="9145588"/>
          </a:xfrm>
          <a:prstGeom prst="rect">
            <a:avLst/>
          </a:prstGeom>
          <a:blipFill dpi="0" rotWithShape="1">
            <a:blip r:embed="rId1" cstate="print">
              <a:alphaModFix amt="10000"/>
            </a:blip>
            <a:srcRect/>
            <a:stretch>
              <a:fillRect/>
            </a:stretch>
          </a:blipFill>
          <a:ln w="25400" cap="flat" cmpd="sng" algn="ctr">
            <a:noFill/>
            <a:prstDash val="solid"/>
          </a:ln>
          <a:effectLst/>
        </p:spPr>
        <p:txBody>
          <a:bodyPr lIns="162533" tIns="81266" rIns="162533" bIns="81266" rtlCol="0" anchor="ctr"/>
          <a:lstStyle/>
          <a:p>
            <a:pPr marL="0" marR="0" lvl="0" indent="0" algn="ctr" defTabSz="16249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0" y="3188644"/>
            <a:ext cx="8011114" cy="2946773"/>
            <a:chOff x="0" y="3188644"/>
            <a:chExt cx="8011114" cy="2946773"/>
          </a:xfrm>
        </p:grpSpPr>
        <p:pic>
          <p:nvPicPr>
            <p:cNvPr id="17" name="图片 16"/>
            <p:cNvPicPr>
              <a:picLocks noChangeAspect="1"/>
            </p:cNvPicPr>
            <p:nvPr/>
          </p:nvPicPr>
          <p:blipFill rotWithShape="1">
            <a:blip r:embed="rId2" cstate="print"/>
            <a:srcRect t="6850" r="1328"/>
            <a:stretch>
              <a:fillRect/>
            </a:stretch>
          </p:blipFill>
          <p:spPr>
            <a:xfrm>
              <a:off x="0" y="3188644"/>
              <a:ext cx="5969347" cy="2858891"/>
            </a:xfrm>
            <a:prstGeom prst="rect">
              <a:avLst/>
            </a:prstGeom>
          </p:spPr>
        </p:pic>
        <p:sp>
          <p:nvSpPr>
            <p:cNvPr id="18" name="矩形 17"/>
            <p:cNvSpPr/>
            <p:nvPr/>
          </p:nvSpPr>
          <p:spPr>
            <a:xfrm rot="2700000">
              <a:off x="4971769" y="3607319"/>
              <a:ext cx="2021540" cy="2021540"/>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文本框 9"/>
            <p:cNvSpPr txBox="1">
              <a:spLocks noChangeArrowheads="1"/>
            </p:cNvSpPr>
            <p:nvPr/>
          </p:nvSpPr>
          <p:spPr bwMode="auto">
            <a:xfrm>
              <a:off x="4553093" y="4095986"/>
              <a:ext cx="2900981"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dirty="0">
                  <a:solidFill>
                    <a:schemeClr val="bg1"/>
                  </a:solidFill>
                  <a:latin typeface="微软雅黑" panose="020B0503020204020204" pitchFamily="34" charset="-122"/>
                  <a:ea typeface="微软雅黑" panose="020B0503020204020204" pitchFamily="34" charset="-122"/>
                </a:rPr>
                <a:t>PART</a:t>
              </a:r>
              <a:endParaRPr lang="en-US" altLang="zh-CN" sz="3600" dirty="0">
                <a:solidFill>
                  <a:schemeClr val="bg1"/>
                </a:solidFill>
                <a:latin typeface="微软雅黑" panose="020B0503020204020204" pitchFamily="34" charset="-122"/>
                <a:ea typeface="微软雅黑" panose="020B0503020204020204" pitchFamily="34" charset="-122"/>
              </a:endParaRPr>
            </a:p>
            <a:p>
              <a:pPr algn="ctr" eaLnBrk="1" hangingPunct="1"/>
              <a:r>
                <a:rPr lang="en-US" altLang="zh-CN" sz="3600" dirty="0">
                  <a:solidFill>
                    <a:schemeClr val="bg1"/>
                  </a:solidFill>
                  <a:latin typeface="微软雅黑" panose="020B0503020204020204" pitchFamily="34" charset="-122"/>
                  <a:ea typeface="微软雅黑" panose="020B0503020204020204" pitchFamily="34" charset="-122"/>
                </a:rPr>
                <a:t>3</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rot="2700000">
              <a:off x="6749412" y="5586646"/>
              <a:ext cx="548771" cy="548771"/>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rot="2700000">
              <a:off x="7742592" y="5522154"/>
              <a:ext cx="267350" cy="269694"/>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2" name="文本框 12"/>
          <p:cNvSpPr txBox="1">
            <a:spLocks noChangeArrowheads="1"/>
          </p:cNvSpPr>
          <p:nvPr/>
        </p:nvSpPr>
        <p:spPr bwMode="auto">
          <a:xfrm>
            <a:off x="8849360" y="5652770"/>
            <a:ext cx="531177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rgbClr val="E94C18"/>
                </a:solidFill>
                <a:latin typeface="微软雅黑" panose="020B0503020204020204" pitchFamily="34" charset="-122"/>
                <a:ea typeface="微软雅黑" panose="020B0503020204020204" pitchFamily="34" charset="-122"/>
              </a:rPr>
              <a:t>技术实现</a:t>
            </a:r>
            <a:endParaRPr lang="zh-CN" altLang="en-US" sz="4000" b="1" dirty="0">
              <a:solidFill>
                <a:srgbClr val="E94C18"/>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7410751" y="4618089"/>
            <a:ext cx="8848424" cy="5162"/>
          </a:xfrm>
          <a:prstGeom prst="line">
            <a:avLst/>
          </a:prstGeom>
          <a:ln>
            <a:solidFill>
              <a:srgbClr val="E94C18"/>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674203" y="1956902"/>
            <a:ext cx="4213225" cy="4938713"/>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700690" y="-2121173"/>
            <a:ext cx="4214813" cy="4940300"/>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41155" y="6563742"/>
            <a:ext cx="4213225" cy="4938713"/>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pic>
        <p:nvPicPr>
          <p:cNvPr id="15" name="Picture 2" descr="C:\Users\Administrator\Desktop\安徽信息工程学院LOGO【审定】\安徽信息工程学院 LOGO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7108" y="2988619"/>
            <a:ext cx="5836209" cy="1547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8960" y="54038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①病虫害识别</a:t>
            </a:r>
            <a:endParaRPr lang="zh-CN" altLang="en-US">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640715" y="169227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一、数据集</a:t>
            </a:r>
            <a:r>
              <a:rPr lang="zh-CN" altLang="en-US">
                <a:solidFill>
                  <a:schemeClr val="accent1"/>
                </a:solidFill>
                <a:effectLst>
                  <a:outerShdw blurRad="38100" dist="25400" dir="5400000" algn="ctr" rotWithShape="0">
                    <a:srgbClr val="6E747A">
                      <a:alpha val="43000"/>
                    </a:srgbClr>
                  </a:outerShdw>
                </a:effectLst>
              </a:rPr>
              <a:t>展示</a:t>
            </a:r>
            <a:endParaRPr lang="zh-CN" altLang="en-US">
              <a:solidFill>
                <a:schemeClr val="accent1"/>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1360805" y="2780665"/>
            <a:ext cx="6863080" cy="4613275"/>
          </a:xfrm>
          <a:prstGeom prst="rect">
            <a:avLst/>
          </a:prstGeom>
        </p:spPr>
      </p:pic>
      <p:sp>
        <p:nvSpPr>
          <p:cNvPr id="13" name="文本框 12"/>
          <p:cNvSpPr txBox="1"/>
          <p:nvPr/>
        </p:nvSpPr>
        <p:spPr>
          <a:xfrm>
            <a:off x="7914005" y="1764030"/>
            <a:ext cx="8128000" cy="6000750"/>
          </a:xfrm>
          <a:prstGeom prst="rect">
            <a:avLst/>
          </a:prstGeom>
          <a:noFill/>
        </p:spPr>
        <p:txBody>
          <a:bodyPr wrap="square" rtlCol="0" anchor="t">
            <a:spAutoFit/>
          </a:bodyPr>
          <a:p>
            <a:r>
              <a:rPr lang="zh-CN" altLang="en-US"/>
              <a:t>                      0: '豆角角斑病',</a:t>
            </a:r>
            <a:endParaRPr lang="zh-CN" altLang="en-US"/>
          </a:p>
          <a:p>
            <a:r>
              <a:rPr lang="zh-CN" altLang="en-US"/>
              <a:t>                      1: '豆角锈病',</a:t>
            </a:r>
            <a:endParaRPr lang="zh-CN" altLang="en-US"/>
          </a:p>
          <a:p>
            <a:r>
              <a:rPr lang="zh-CN" altLang="en-US"/>
              <a:t>                      2: '草莓角斑病',</a:t>
            </a:r>
            <a:endParaRPr lang="zh-CN" altLang="en-US"/>
          </a:p>
          <a:p>
            <a:r>
              <a:rPr lang="zh-CN" altLang="en-US"/>
              <a:t>                      3: '草莓炭疽病',</a:t>
            </a:r>
            <a:endParaRPr lang="zh-CN" altLang="en-US"/>
          </a:p>
          <a:p>
            <a:r>
              <a:rPr lang="zh-CN" altLang="en-US"/>
              <a:t>                      4: '草莓花叶枯萎病',</a:t>
            </a:r>
            <a:endParaRPr lang="zh-CN" altLang="en-US"/>
          </a:p>
          <a:p>
            <a:r>
              <a:rPr lang="zh-CN" altLang="en-US"/>
              <a:t>                      5: '草莓灰霉病',</a:t>
            </a:r>
            <a:endParaRPr lang="zh-CN" altLang="en-US"/>
          </a:p>
          <a:p>
            <a:r>
              <a:rPr lang="zh-CN" altLang="en-US"/>
              <a:t>                      6: '草莓叶斑病',</a:t>
            </a:r>
            <a:endParaRPr lang="zh-CN" altLang="en-US"/>
          </a:p>
          <a:p>
            <a:r>
              <a:rPr lang="zh-CN" altLang="en-US"/>
              <a:t>                      7: '草莓粉霉病（果实）',</a:t>
            </a:r>
            <a:endParaRPr lang="zh-CN" altLang="en-US"/>
          </a:p>
          <a:p>
            <a:r>
              <a:rPr lang="zh-CN" altLang="en-US"/>
              <a:t>                      8: '草莓粉霉病（叶片）',</a:t>
            </a:r>
            <a:endParaRPr lang="zh-CN" altLang="en-US"/>
          </a:p>
          <a:p>
            <a:r>
              <a:rPr lang="zh-CN" altLang="en-US"/>
              <a:t>                      9: '番茄晚疫病',</a:t>
            </a:r>
            <a:endParaRPr lang="zh-CN" altLang="en-US"/>
          </a:p>
          <a:p>
            <a:r>
              <a:rPr lang="zh-CN" altLang="en-US"/>
              <a:t>                      10: '番茄叶',</a:t>
            </a:r>
            <a:endParaRPr lang="zh-CN" altLang="en-US"/>
          </a:p>
          <a:p>
            <a:r>
              <a:rPr lang="zh-CN" altLang="en-US"/>
              <a:t>                      11: '番茄蜘蛛螨'</a:t>
            </a:r>
            <a:endParaRPr lang="zh-CN" altLang="en-US"/>
          </a:p>
        </p:txBody>
      </p:sp>
      <p:sp>
        <p:nvSpPr>
          <p:cNvPr id="2" name="文本框 1"/>
          <p:cNvSpPr txBox="1"/>
          <p:nvPr/>
        </p:nvSpPr>
        <p:spPr>
          <a:xfrm>
            <a:off x="497205" y="972185"/>
            <a:ext cx="8128000" cy="583565"/>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二、数据增强</a:t>
            </a:r>
            <a:endParaRPr lang="zh-CN" altLang="en-US">
              <a:solidFill>
                <a:schemeClr val="accent1"/>
              </a:solidFill>
              <a:effectLst>
                <a:outerShdw blurRad="38100" dist="25400" dir="5400000" algn="ctr" rotWithShape="0">
                  <a:srgbClr val="6E747A">
                    <a:alpha val="43000"/>
                  </a:srgbClr>
                </a:outerShdw>
              </a:effectLst>
              <a:sym typeface="+mn-ea"/>
            </a:endParaRPr>
          </a:p>
        </p:txBody>
      </p:sp>
      <p:sp>
        <p:nvSpPr>
          <p:cNvPr id="8" name="文本框 7"/>
          <p:cNvSpPr txBox="1"/>
          <p:nvPr/>
        </p:nvSpPr>
        <p:spPr>
          <a:xfrm>
            <a:off x="640715" y="1764030"/>
            <a:ext cx="8128000" cy="5507990"/>
          </a:xfrm>
          <a:prstGeom prst="rect">
            <a:avLst/>
          </a:prstGeom>
          <a:noFill/>
        </p:spPr>
        <p:txBody>
          <a:bodyPr wrap="square" rtlCol="0" anchor="t">
            <a:spAutoFit/>
          </a:bodyPr>
          <a:p>
            <a:pPr marL="457200" indent="-457200">
              <a:buFont typeface="Wingdings" panose="05000000000000000000" charset="0"/>
              <a:buChar char="Ø"/>
            </a:pPr>
            <a:r>
              <a:rPr lang="zh-CN" altLang="en-US">
                <a:ln w="22225">
                  <a:solidFill>
                    <a:schemeClr val="accent2"/>
                  </a:solidFill>
                  <a:prstDash val="solid"/>
                </a:ln>
                <a:solidFill>
                  <a:schemeClr val="accent2">
                    <a:lumMod val="40000"/>
                    <a:lumOff val="60000"/>
                  </a:schemeClr>
                </a:solidFill>
                <a:latin typeface="+mn-ea"/>
                <a:cs typeface="+mn-ea"/>
              </a:rPr>
              <a:t>随机HSV颜色扰动</a:t>
            </a:r>
            <a:r>
              <a:rPr lang="zh-CN" altLang="en-US">
                <a:ln w="22225">
                  <a:solidFill>
                    <a:schemeClr val="accent2"/>
                  </a:solidFill>
                  <a:prstDash val="solid"/>
                </a:ln>
                <a:solidFill>
                  <a:schemeClr val="accent2">
                    <a:lumMod val="40000"/>
                    <a:lumOff val="60000"/>
                  </a:schemeClr>
                </a:solidFill>
                <a:latin typeface="+mn-ea"/>
                <a:cs typeface="+mn-ea"/>
              </a:rPr>
              <a:t>：</a:t>
            </a:r>
            <a:r>
              <a:rPr lang="zh-CN" altLang="en-US" sz="2800">
                <a:latin typeface="+mn-ea"/>
                <a:cs typeface="+mn-ea"/>
              </a:rPr>
              <a:t>hsv_h=0.015，hsv_s=0.7，hsv_v=0.4。对图像的颜色进行随机扰动。</a:t>
            </a:r>
            <a:endParaRPr lang="zh-CN" altLang="en-US" sz="2800">
              <a:latin typeface="+mn-ea"/>
              <a:cs typeface="+mn-ea"/>
            </a:endParaRPr>
          </a:p>
          <a:p>
            <a:pPr marL="457200" indent="-457200">
              <a:buFont typeface="Wingdings" panose="05000000000000000000" charset="0"/>
              <a:buChar char="Ø"/>
            </a:pPr>
            <a:endParaRPr lang="zh-CN" altLang="en-US" sz="2800">
              <a:latin typeface="+mn-ea"/>
              <a:cs typeface="+mn-ea"/>
            </a:endParaRPr>
          </a:p>
          <a:p>
            <a:pPr marL="457200" indent="-457200">
              <a:buFont typeface="Wingdings" panose="05000000000000000000" charset="0"/>
              <a:buChar char="Ø"/>
            </a:pPr>
            <a:r>
              <a:rPr lang="zh-CN" altLang="en-US">
                <a:ln w="22225">
                  <a:solidFill>
                    <a:schemeClr val="accent2"/>
                  </a:solidFill>
                  <a:prstDash val="solid"/>
                </a:ln>
                <a:solidFill>
                  <a:schemeClr val="accent2">
                    <a:lumMod val="40000"/>
                    <a:lumOff val="60000"/>
                  </a:schemeClr>
                </a:solidFill>
                <a:latin typeface="+mn-ea"/>
                <a:cs typeface="+mn-ea"/>
              </a:rPr>
              <a:t>随机缩放和平移：</a:t>
            </a:r>
            <a:r>
              <a:rPr lang="zh-CN" altLang="en-US" sz="2800">
                <a:latin typeface="+mn-ea"/>
                <a:cs typeface="+mn-ea"/>
              </a:rPr>
              <a:t>scale=0.5，translate=0.1。对图像进行随机缩放和平移操作。</a:t>
            </a:r>
            <a:endParaRPr lang="zh-CN" altLang="en-US" sz="2800">
              <a:latin typeface="+mn-ea"/>
              <a:cs typeface="+mn-ea"/>
            </a:endParaRPr>
          </a:p>
          <a:p>
            <a:pPr marL="457200" indent="-457200">
              <a:buFont typeface="Wingdings" panose="05000000000000000000" charset="0"/>
              <a:buChar char="Ø"/>
            </a:pPr>
            <a:endParaRPr lang="zh-CN" altLang="en-US" sz="2800">
              <a:latin typeface="+mn-ea"/>
              <a:cs typeface="+mn-ea"/>
            </a:endParaRPr>
          </a:p>
          <a:p>
            <a:pPr marL="457200" indent="-457200">
              <a:buFont typeface="Wingdings" panose="05000000000000000000" charset="0"/>
              <a:buChar char="Ø"/>
            </a:pPr>
            <a:r>
              <a:rPr lang="zh-CN" altLang="en-US">
                <a:ln w="22225">
                  <a:solidFill>
                    <a:schemeClr val="accent2"/>
                  </a:solidFill>
                  <a:prstDash val="solid"/>
                </a:ln>
                <a:solidFill>
                  <a:schemeClr val="accent2">
                    <a:lumMod val="40000"/>
                    <a:lumOff val="60000"/>
                  </a:schemeClr>
                </a:solidFill>
                <a:latin typeface="+mn-ea"/>
                <a:cs typeface="+mn-ea"/>
              </a:rPr>
              <a:t>水平翻转：</a:t>
            </a:r>
            <a:r>
              <a:rPr lang="zh-CN" altLang="en-US" sz="2800">
                <a:latin typeface="+mn-ea"/>
                <a:cs typeface="+mn-ea"/>
              </a:rPr>
              <a:t>fliplr=0.5。以50%的概率对图像进行水平翻转。</a:t>
            </a:r>
            <a:endParaRPr lang="zh-CN" altLang="en-US" sz="2800">
              <a:latin typeface="+mn-ea"/>
              <a:cs typeface="+mn-ea"/>
            </a:endParaRPr>
          </a:p>
          <a:p>
            <a:pPr marL="457200" indent="-457200">
              <a:buFont typeface="Wingdings" panose="05000000000000000000" charset="0"/>
              <a:buChar char="Ø"/>
            </a:pPr>
            <a:endParaRPr lang="zh-CN" altLang="en-US" sz="2800">
              <a:latin typeface="+mn-ea"/>
              <a:cs typeface="+mn-ea"/>
            </a:endParaRPr>
          </a:p>
          <a:p>
            <a:pPr marL="457200" indent="-457200">
              <a:buFont typeface="Wingdings" panose="05000000000000000000" charset="0"/>
              <a:buChar char="Ø"/>
            </a:pPr>
            <a:r>
              <a:rPr lang="zh-CN" altLang="en-US">
                <a:ln w="22225">
                  <a:solidFill>
                    <a:schemeClr val="accent2"/>
                  </a:solidFill>
                  <a:prstDash val="solid"/>
                </a:ln>
                <a:solidFill>
                  <a:schemeClr val="accent2">
                    <a:lumMod val="40000"/>
                    <a:lumOff val="60000"/>
                  </a:schemeClr>
                </a:solidFill>
                <a:latin typeface="+mn-ea"/>
                <a:cs typeface="+mn-ea"/>
              </a:rPr>
              <a:t>Mosaic数据增强</a:t>
            </a:r>
            <a:r>
              <a:rPr lang="zh-CN" altLang="en-US" sz="2800">
                <a:latin typeface="+mn-ea"/>
                <a:cs typeface="+mn-ea"/>
              </a:rPr>
              <a:t>：mosaic=1.0。在训练时随机将四张图片拼接成一张大图，增加数据的多样性。</a:t>
            </a:r>
            <a:endParaRPr lang="zh-CN" altLang="en-US" sz="2800">
              <a:latin typeface="+mn-ea"/>
              <a:cs typeface="+mn-ea"/>
            </a:endParaRPr>
          </a:p>
        </p:txBody>
      </p:sp>
      <p:pic>
        <p:nvPicPr>
          <p:cNvPr id="102" name="图片 101"/>
          <p:cNvPicPr/>
          <p:nvPr/>
        </p:nvPicPr>
        <p:blipFill>
          <a:blip r:embed="rId2"/>
          <a:stretch>
            <a:fillRect/>
          </a:stretch>
        </p:blipFill>
        <p:spPr>
          <a:xfrm>
            <a:off x="9354185" y="972185"/>
            <a:ext cx="6536055" cy="6508750"/>
          </a:xfrm>
          <a:prstGeom prst="rect">
            <a:avLst/>
          </a:prstGeom>
          <a:noFill/>
          <a:ln w="9525">
            <a:noFill/>
          </a:ln>
        </p:spPr>
      </p:pic>
      <p:sp>
        <p:nvSpPr>
          <p:cNvPr id="9" name="文本框 8"/>
          <p:cNvSpPr txBox="1"/>
          <p:nvPr/>
        </p:nvSpPr>
        <p:spPr>
          <a:xfrm>
            <a:off x="6473825" y="7524750"/>
            <a:ext cx="8128000" cy="583565"/>
          </a:xfrm>
          <a:prstGeom prst="rect">
            <a:avLst/>
          </a:prstGeom>
          <a:noFill/>
        </p:spPr>
        <p:txBody>
          <a:bodyPr wrap="square" rtlCol="0" anchor="t">
            <a:spAutoFit/>
          </a:bodyPr>
          <a:p>
            <a:r>
              <a:rPr lang="zh-CN" altLang="en-US"/>
              <a:t>最后 10 个 epoch 关闭 Mosaic 的操作</a:t>
            </a:r>
            <a:endParaRPr lang="zh-CN" altLang="en-US"/>
          </a:p>
        </p:txBody>
      </p:sp>
      <p:sp>
        <p:nvSpPr>
          <p:cNvPr id="6" name="文本框 5"/>
          <p:cNvSpPr txBox="1"/>
          <p:nvPr/>
        </p:nvSpPr>
        <p:spPr>
          <a:xfrm>
            <a:off x="624205" y="1099185"/>
            <a:ext cx="8128000" cy="583565"/>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三、模型构建</a:t>
            </a:r>
            <a:endParaRPr lang="zh-CN" altLang="en-US">
              <a:solidFill>
                <a:schemeClr val="accent1"/>
              </a:solidFill>
              <a:effectLst>
                <a:outerShdw blurRad="38100" dist="25400" dir="5400000" algn="ctr" rotWithShape="0">
                  <a:srgbClr val="6E747A">
                    <a:alpha val="43000"/>
                  </a:srgbClr>
                </a:outerShdw>
              </a:effectLst>
              <a:sym typeface="+mn-ea"/>
            </a:endParaRPr>
          </a:p>
        </p:txBody>
      </p:sp>
      <p:sp>
        <p:nvSpPr>
          <p:cNvPr id="7" name="文本框 6"/>
          <p:cNvSpPr txBox="1"/>
          <p:nvPr/>
        </p:nvSpPr>
        <p:spPr>
          <a:xfrm>
            <a:off x="1504950" y="2484120"/>
            <a:ext cx="7700645" cy="5654040"/>
          </a:xfrm>
          <a:prstGeom prst="rect">
            <a:avLst/>
          </a:prstGeom>
          <a:noFill/>
        </p:spPr>
        <p:txBody>
          <a:bodyPr wrap="square" rtlCol="0" anchor="t">
            <a:noAutofit/>
          </a:bodyPr>
          <a:p>
            <a:r>
              <a:rPr lang="zh-CN" altLang="en-US">
                <a:latin typeface="+mn-ea"/>
                <a:cs typeface="+mn-ea"/>
              </a:rPr>
              <a:t>1、yolov8是无锚框了</a:t>
            </a:r>
            <a:endParaRPr lang="zh-CN" altLang="en-US">
              <a:latin typeface="+mn-ea"/>
              <a:cs typeface="+mn-ea"/>
            </a:endParaRPr>
          </a:p>
          <a:p>
            <a:endParaRPr lang="zh-CN" altLang="en-US">
              <a:latin typeface="+mn-ea"/>
              <a:cs typeface="+mn-ea"/>
            </a:endParaRPr>
          </a:p>
          <a:p>
            <a:r>
              <a:rPr lang="zh-CN" altLang="en-US">
                <a:latin typeface="+mn-ea"/>
                <a:cs typeface="+mn-ea"/>
              </a:rPr>
              <a:t>2、增加了C2F结构</a:t>
            </a:r>
            <a:endParaRPr lang="zh-CN" altLang="en-US">
              <a:latin typeface="+mn-ea"/>
              <a:cs typeface="+mn-ea"/>
            </a:endParaRPr>
          </a:p>
          <a:p>
            <a:endParaRPr lang="zh-CN" altLang="en-US">
              <a:latin typeface="+mn-ea"/>
              <a:cs typeface="+mn-ea"/>
            </a:endParaRPr>
          </a:p>
          <a:p>
            <a:r>
              <a:rPr lang="zh-CN" altLang="en-US">
                <a:latin typeface="+mn-ea"/>
                <a:cs typeface="+mn-ea"/>
              </a:rPr>
              <a:t>3、使用了Task-Aligned Assigner匹配方式。</a:t>
            </a:r>
            <a:endParaRPr lang="zh-CN" altLang="en-US">
              <a:latin typeface="+mn-ea"/>
              <a:cs typeface="+mn-ea"/>
            </a:endParaRPr>
          </a:p>
          <a:p>
            <a:endParaRPr lang="zh-CN" altLang="en-US">
              <a:latin typeface="+mn-ea"/>
              <a:cs typeface="+mn-ea"/>
            </a:endParaRPr>
          </a:p>
          <a:p>
            <a:r>
              <a:rPr lang="zh-CN" altLang="en-US">
                <a:latin typeface="+mn-ea"/>
                <a:cs typeface="+mn-ea"/>
              </a:rPr>
              <a:t>4、Decoupled-Head解耦头</a:t>
            </a:r>
            <a:endParaRPr lang="zh-CN" altLang="en-US">
              <a:latin typeface="+mn-ea"/>
              <a:cs typeface="+mn-ea"/>
            </a:endParaRPr>
          </a:p>
        </p:txBody>
      </p:sp>
      <p:pic>
        <p:nvPicPr>
          <p:cNvPr id="10" name="图片 9"/>
          <p:cNvPicPr>
            <a:picLocks noChangeAspect="1"/>
          </p:cNvPicPr>
          <p:nvPr/>
        </p:nvPicPr>
        <p:blipFill>
          <a:blip r:embed="rId3"/>
          <a:stretch>
            <a:fillRect/>
          </a:stretch>
        </p:blipFill>
        <p:spPr>
          <a:xfrm>
            <a:off x="9354185" y="1979930"/>
            <a:ext cx="5600700" cy="5646420"/>
          </a:xfrm>
          <a:prstGeom prst="rect">
            <a:avLst/>
          </a:prstGeom>
        </p:spPr>
      </p:pic>
      <p:sp>
        <p:nvSpPr>
          <p:cNvPr id="11" name="文本框 10"/>
          <p:cNvSpPr txBox="1"/>
          <p:nvPr/>
        </p:nvSpPr>
        <p:spPr>
          <a:xfrm>
            <a:off x="922020" y="87058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四、超参数设定</a:t>
            </a:r>
            <a:endParaRPr lang="zh-CN" altLang="en-US">
              <a:solidFill>
                <a:schemeClr val="accent1"/>
              </a:solidFill>
              <a:effectLst>
                <a:outerShdw blurRad="38100" dist="25400" dir="5400000" algn="ctr" rotWithShape="0">
                  <a:srgbClr val="6E747A">
                    <a:alpha val="43000"/>
                  </a:srgbClr>
                </a:outerShdw>
              </a:effectLst>
            </a:endParaRPr>
          </a:p>
        </p:txBody>
      </p:sp>
      <p:graphicFrame>
        <p:nvGraphicFramePr>
          <p:cNvPr id="12" name="表格 11"/>
          <p:cNvGraphicFramePr/>
          <p:nvPr>
            <p:custDataLst>
              <p:tags r:id="rId4"/>
            </p:custDataLst>
          </p:nvPr>
        </p:nvGraphicFramePr>
        <p:xfrm>
          <a:off x="2439035" y="1815465"/>
          <a:ext cx="11875770" cy="6029325"/>
        </p:xfrm>
        <a:graphic>
          <a:graphicData uri="http://schemas.openxmlformats.org/drawingml/2006/table">
            <a:tbl>
              <a:tblPr firstRow="1" bandRow="1">
                <a:tableStyleId>{5C22544A-7EE6-4342-B048-85BDC9FD1C3A}</a:tableStyleId>
              </a:tblPr>
              <a:tblGrid>
                <a:gridCol w="5937885"/>
                <a:gridCol w="5937885"/>
              </a:tblGrid>
              <a:tr h="669925">
                <a:tc>
                  <a:txBody>
                    <a:bodyPr/>
                    <a:p>
                      <a:pPr>
                        <a:buNone/>
                      </a:pPr>
                      <a:r>
                        <a:rPr lang="zh-CN" altLang="en-US"/>
                        <a:t>配置</a:t>
                      </a:r>
                      <a:endParaRPr lang="zh-CN" altLang="en-US"/>
                    </a:p>
                  </a:txBody>
                  <a:tcPr/>
                </a:tc>
                <a:tc>
                  <a:txBody>
                    <a:bodyPr/>
                    <a:p>
                      <a:pPr>
                        <a:buNone/>
                      </a:pPr>
                      <a:r>
                        <a:rPr lang="zh-CN" altLang="en-US"/>
                        <a:t>参数</a:t>
                      </a:r>
                      <a:endParaRPr lang="zh-CN" altLang="en-US"/>
                    </a:p>
                  </a:txBody>
                  <a:tcPr/>
                </a:tc>
              </a:tr>
              <a:tr h="669925">
                <a:tc>
                  <a:txBody>
                    <a:bodyPr/>
                    <a:p>
                      <a:pPr algn="l">
                        <a:buNone/>
                      </a:pPr>
                      <a:r>
                        <a:rPr lang="zh-CN" altLang="en-US"/>
                        <a:t>optimizer</a:t>
                      </a:r>
                      <a:endParaRPr lang="zh-CN" altLang="en-US"/>
                    </a:p>
                  </a:txBody>
                  <a:tcPr/>
                </a:tc>
                <a:tc>
                  <a:txBody>
                    <a:bodyPr/>
                    <a:p>
                      <a:pPr algn="l">
                        <a:buNone/>
                      </a:pPr>
                      <a:r>
                        <a:rPr lang="zh-CN" altLang="en-US"/>
                        <a:t>SGD</a:t>
                      </a:r>
                      <a:endParaRPr lang="zh-CN" altLang="en-US"/>
                    </a:p>
                  </a:txBody>
                  <a:tcPr/>
                </a:tc>
              </a:tr>
              <a:tr h="669925">
                <a:tc>
                  <a:txBody>
                    <a:bodyPr/>
                    <a:p>
                      <a:pPr algn="l">
                        <a:buNone/>
                      </a:pPr>
                      <a:r>
                        <a:rPr lang="zh-CN" altLang="en-US"/>
                        <a:t>base learning rate</a:t>
                      </a:r>
                      <a:endParaRPr lang="zh-CN" altLang="en-US"/>
                    </a:p>
                  </a:txBody>
                  <a:tcPr/>
                </a:tc>
                <a:tc>
                  <a:txBody>
                    <a:bodyPr/>
                    <a:p>
                      <a:pPr algn="l">
                        <a:buNone/>
                      </a:pPr>
                      <a:r>
                        <a:rPr lang="zh-CN" altLang="en-US"/>
                        <a:t>0.01</a:t>
                      </a:r>
                      <a:endParaRPr lang="zh-CN" altLang="en-US"/>
                    </a:p>
                  </a:txBody>
                  <a:tcPr/>
                </a:tc>
              </a:tr>
              <a:tr h="669925">
                <a:tc>
                  <a:txBody>
                    <a:bodyPr/>
                    <a:p>
                      <a:pPr algn="l">
                        <a:buNone/>
                      </a:pPr>
                      <a:r>
                        <a:rPr lang="zh-CN" altLang="en-US"/>
                        <a:t>Base weight decay</a:t>
                      </a:r>
                      <a:endParaRPr lang="zh-CN" altLang="en-US"/>
                    </a:p>
                  </a:txBody>
                  <a:tcPr/>
                </a:tc>
                <a:tc>
                  <a:txBody>
                    <a:bodyPr/>
                    <a:p>
                      <a:pPr algn="l">
                        <a:buNone/>
                      </a:pPr>
                      <a:r>
                        <a:rPr lang="zh-CN" altLang="en-US"/>
                        <a:t>0.0005</a:t>
                      </a:r>
                      <a:endParaRPr lang="zh-CN" altLang="en-US"/>
                    </a:p>
                  </a:txBody>
                  <a:tcPr/>
                </a:tc>
              </a:tr>
              <a:tr h="669925">
                <a:tc>
                  <a:txBody>
                    <a:bodyPr/>
                    <a:p>
                      <a:pPr algn="l">
                        <a:buNone/>
                      </a:pPr>
                      <a:r>
                        <a:rPr lang="zh-CN" altLang="en-US"/>
                        <a:t>batch size</a:t>
                      </a:r>
                      <a:endParaRPr lang="zh-CN" altLang="en-US"/>
                    </a:p>
                  </a:txBody>
                  <a:tcPr/>
                </a:tc>
                <a:tc>
                  <a:txBody>
                    <a:bodyPr/>
                    <a:p>
                      <a:pPr algn="l">
                        <a:buNone/>
                      </a:pPr>
                      <a:r>
                        <a:rPr lang="en-US" altLang="zh-CN"/>
                        <a:t>24</a:t>
                      </a:r>
                      <a:endParaRPr lang="en-US" altLang="zh-CN"/>
                    </a:p>
                  </a:txBody>
                  <a:tcPr/>
                </a:tc>
              </a:tr>
              <a:tr h="669925">
                <a:tc>
                  <a:txBody>
                    <a:bodyPr/>
                    <a:p>
                      <a:pPr algn="l">
                        <a:buNone/>
                      </a:pPr>
                      <a:r>
                        <a:rPr lang="zh-CN" altLang="en-US"/>
                        <a:t>learning rate schedule</a:t>
                      </a:r>
                      <a:endParaRPr lang="zh-CN" altLang="en-US"/>
                    </a:p>
                  </a:txBody>
                  <a:tcPr/>
                </a:tc>
                <a:tc>
                  <a:txBody>
                    <a:bodyPr/>
                    <a:p>
                      <a:pPr algn="l">
                        <a:buNone/>
                      </a:pPr>
                      <a:r>
                        <a:rPr lang="zh-CN" altLang="en-US"/>
                        <a:t>linear</a:t>
                      </a:r>
                      <a:endParaRPr lang="zh-CN" altLang="en-US"/>
                    </a:p>
                  </a:txBody>
                  <a:tcPr/>
                </a:tc>
              </a:tr>
              <a:tr h="669925">
                <a:tc>
                  <a:txBody>
                    <a:bodyPr/>
                    <a:p>
                      <a:pPr algn="l">
                        <a:buNone/>
                      </a:pPr>
                      <a:r>
                        <a:rPr lang="zh-CN" altLang="en-US"/>
                        <a:t>input size</a:t>
                      </a:r>
                      <a:endParaRPr lang="zh-CN" altLang="en-US"/>
                    </a:p>
                  </a:txBody>
                  <a:tcPr/>
                </a:tc>
                <a:tc>
                  <a:txBody>
                    <a:bodyPr/>
                    <a:p>
                      <a:pPr algn="l">
                        <a:buNone/>
                      </a:pPr>
                      <a:r>
                        <a:rPr lang="en-US" altLang="zh-CN"/>
                        <a:t>416*416</a:t>
                      </a:r>
                      <a:endParaRPr lang="en-US" altLang="zh-CN"/>
                    </a:p>
                  </a:txBody>
                  <a:tcPr/>
                </a:tc>
              </a:tr>
              <a:tr h="669925">
                <a:tc>
                  <a:txBody>
                    <a:bodyPr/>
                    <a:p>
                      <a:pPr algn="l">
                        <a:buNone/>
                      </a:pPr>
                      <a:r>
                        <a:rPr lang="zh-CN" altLang="en-US"/>
                        <a:t>EMA decay</a:t>
                      </a:r>
                      <a:endParaRPr lang="zh-CN" altLang="en-US"/>
                    </a:p>
                  </a:txBody>
                  <a:tcPr/>
                </a:tc>
                <a:tc>
                  <a:txBody>
                    <a:bodyPr/>
                    <a:p>
                      <a:pPr algn="l">
                        <a:buNone/>
                      </a:pPr>
                      <a:r>
                        <a:rPr lang="en-US" altLang="zh-CN"/>
                        <a:t>0.9999</a:t>
                      </a:r>
                      <a:endParaRPr lang="en-US" altLang="zh-CN"/>
                    </a:p>
                  </a:txBody>
                  <a:tcPr/>
                </a:tc>
              </a:tr>
              <a:tr h="669925">
                <a:tc>
                  <a:txBody>
                    <a:bodyPr/>
                    <a:p>
                      <a:pPr algn="l">
                        <a:buNone/>
                      </a:pPr>
                      <a:r>
                        <a:rPr lang="zh-CN" altLang="en-US"/>
                        <a:t>optimizer momentum</a:t>
                      </a:r>
                      <a:endParaRPr lang="zh-CN" altLang="en-US"/>
                    </a:p>
                  </a:txBody>
                  <a:tcPr/>
                </a:tc>
                <a:tc>
                  <a:txBody>
                    <a:bodyPr/>
                    <a:p>
                      <a:pPr algn="l">
                        <a:buNone/>
                      </a:pPr>
                      <a:r>
                        <a:rPr lang="en-US" altLang="zh-CN"/>
                        <a:t>0.937</a:t>
                      </a:r>
                      <a:endParaRPr lang="en-US" altLang="zh-CN"/>
                    </a:p>
                  </a:txBody>
                  <a:tcPr/>
                </a:tc>
              </a:tr>
            </a:tbl>
          </a:graphicData>
        </a:graphic>
      </p:graphicFrame>
      <p:pic>
        <p:nvPicPr>
          <p:cNvPr id="14" name="图片 13"/>
          <p:cNvPicPr>
            <a:picLocks noChangeAspect="1"/>
          </p:cNvPicPr>
          <p:nvPr/>
        </p:nvPicPr>
        <p:blipFill>
          <a:blip r:embed="rId5"/>
          <a:stretch>
            <a:fillRect/>
          </a:stretch>
        </p:blipFill>
        <p:spPr>
          <a:xfrm>
            <a:off x="6977380" y="2196465"/>
            <a:ext cx="8777605" cy="4826635"/>
          </a:xfrm>
          <a:prstGeom prst="rect">
            <a:avLst/>
          </a:prstGeom>
        </p:spPr>
      </p:pic>
      <p:sp>
        <p:nvSpPr>
          <p:cNvPr id="15" name="文本框 14"/>
          <p:cNvSpPr txBox="1"/>
          <p:nvPr/>
        </p:nvSpPr>
        <p:spPr>
          <a:xfrm>
            <a:off x="751205" y="1226185"/>
            <a:ext cx="8128000" cy="583565"/>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五、训练结果</a:t>
            </a:r>
            <a:endParaRPr lang="zh-CN" altLang="en-US">
              <a:solidFill>
                <a:schemeClr val="accent1"/>
              </a:solidFill>
              <a:effectLst>
                <a:outerShdw blurRad="38100" dist="25400" dir="5400000" algn="ctr" rotWithShape="0">
                  <a:srgbClr val="6E747A">
                    <a:alpha val="43000"/>
                  </a:srgbClr>
                </a:outerShdw>
              </a:effectLst>
              <a:sym typeface="+mn-ea"/>
            </a:endParaRPr>
          </a:p>
        </p:txBody>
      </p:sp>
      <p:pic>
        <p:nvPicPr>
          <p:cNvPr id="16" name="图片 15"/>
          <p:cNvPicPr>
            <a:picLocks noChangeAspect="1"/>
          </p:cNvPicPr>
          <p:nvPr/>
        </p:nvPicPr>
        <p:blipFill>
          <a:blip r:embed="rId6"/>
          <a:stretch>
            <a:fillRect/>
          </a:stretch>
        </p:blipFill>
        <p:spPr>
          <a:xfrm>
            <a:off x="1073150" y="2052320"/>
            <a:ext cx="5040000" cy="5040000"/>
          </a:xfrm>
          <a:prstGeom prst="rect">
            <a:avLst/>
          </a:prstGeom>
        </p:spPr>
      </p:pic>
      <p:pic>
        <p:nvPicPr>
          <p:cNvPr id="19" name="图片 18" descr="img"/>
          <p:cNvPicPr>
            <a:picLocks noChangeAspect="1"/>
          </p:cNvPicPr>
          <p:nvPr/>
        </p:nvPicPr>
        <p:blipFill>
          <a:blip r:embed="rId7"/>
          <a:stretch>
            <a:fillRect/>
          </a:stretch>
        </p:blipFill>
        <p:spPr>
          <a:xfrm>
            <a:off x="2061845" y="1200785"/>
            <a:ext cx="12134850" cy="6743700"/>
          </a:xfrm>
          <a:prstGeom prst="rect">
            <a:avLst/>
          </a:prstGeom>
        </p:spPr>
      </p:pic>
      <p:sp>
        <p:nvSpPr>
          <p:cNvPr id="20" name="文本框 19"/>
          <p:cNvSpPr txBox="1"/>
          <p:nvPr/>
        </p:nvSpPr>
        <p:spPr>
          <a:xfrm>
            <a:off x="6544945" y="506095"/>
            <a:ext cx="196405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训练指标</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1+ppt_h/2"/>
                                          </p:val>
                                        </p:tav>
                                      </p:tavLst>
                                    </p:anim>
                                    <p:set>
                                      <p:cBhvr>
                                        <p:cTn id="26" dur="1" fill="hold">
                                          <p:stCondLst>
                                            <p:cond delay="499"/>
                                          </p:stCondLst>
                                        </p:cTn>
                                        <p:tgtEl>
                                          <p:spTgt spid="5"/>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13"/>
                                        </p:tgtEl>
                                        <p:attrNameLst>
                                          <p:attrName>ppt_x</p:attrName>
                                        </p:attrNameLst>
                                      </p:cBhvr>
                                      <p:tavLst>
                                        <p:tav tm="0">
                                          <p:val>
                                            <p:strVal val="ppt_x"/>
                                          </p:val>
                                        </p:tav>
                                        <p:tav tm="100000">
                                          <p:val>
                                            <p:strVal val="ppt_x"/>
                                          </p:val>
                                        </p:tav>
                                      </p:tavLst>
                                    </p:anim>
                                    <p:anim calcmode="lin" valueType="num">
                                      <p:cBhvr additive="base">
                                        <p:cTn id="29" dur="500"/>
                                        <p:tgtEl>
                                          <p:spTgt spid="13"/>
                                        </p:tgtEl>
                                        <p:attrNameLst>
                                          <p:attrName>ppt_y</p:attrName>
                                        </p:attrNameLst>
                                      </p:cBhvr>
                                      <p:tavLst>
                                        <p:tav tm="0">
                                          <p:val>
                                            <p:strVal val="ppt_y"/>
                                          </p:val>
                                        </p:tav>
                                        <p:tav tm="100000">
                                          <p:val>
                                            <p:strVal val="1+ppt_h/2"/>
                                          </p:val>
                                        </p:tav>
                                      </p:tavLst>
                                    </p:anim>
                                    <p:set>
                                      <p:cBhvr>
                                        <p:cTn id="30" dur="1" fill="hold">
                                          <p:stCondLst>
                                            <p:cond delay="499"/>
                                          </p:stCondLst>
                                        </p:cTn>
                                        <p:tgtEl>
                                          <p:spTgt spid="13"/>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3"/>
                                        </p:tgtEl>
                                        <p:attrNameLst>
                                          <p:attrName>ppt_x</p:attrName>
                                        </p:attrNameLst>
                                      </p:cBhvr>
                                      <p:tavLst>
                                        <p:tav tm="0">
                                          <p:val>
                                            <p:strVal val="ppt_x"/>
                                          </p:val>
                                        </p:tav>
                                        <p:tav tm="100000">
                                          <p:val>
                                            <p:strVal val="ppt_x"/>
                                          </p:val>
                                        </p:tav>
                                      </p:tavLst>
                                    </p:anim>
                                    <p:anim calcmode="lin" valueType="num">
                                      <p:cBhvr additive="base">
                                        <p:cTn id="33" dur="500"/>
                                        <p:tgtEl>
                                          <p:spTgt spid="3"/>
                                        </p:tgtEl>
                                        <p:attrNameLst>
                                          <p:attrName>ppt_y</p:attrName>
                                        </p:attrNameLst>
                                      </p:cBhvr>
                                      <p:tavLst>
                                        <p:tav tm="0">
                                          <p:val>
                                            <p:strVal val="ppt_y"/>
                                          </p:val>
                                        </p:tav>
                                        <p:tav tm="100000">
                                          <p:val>
                                            <p:strVal val="1+ppt_h/2"/>
                                          </p:val>
                                        </p:tav>
                                      </p:tavLst>
                                    </p:anim>
                                    <p:set>
                                      <p:cBhvr>
                                        <p:cTn id="34" dur="1" fill="hold">
                                          <p:stCondLst>
                                            <p:cond delay="499"/>
                                          </p:stCondLst>
                                        </p:cTn>
                                        <p:tgtEl>
                                          <p:spTgt spid="3"/>
                                        </p:tgtEl>
                                        <p:attrNameLst>
                                          <p:attrName>style.visibility</p:attrName>
                                        </p:attrNameLst>
                                      </p:cBhvr>
                                      <p:to>
                                        <p:strVal val="hidden"/>
                                      </p:to>
                                    </p:set>
                                  </p:childTnLst>
                                </p:cTn>
                              </p:par>
                              <p:par>
                                <p:cTn id="35" presetID="2" presetClass="exit" presetSubtype="4" fill="hold" grpId="2" nodeType="withEffect">
                                  <p:stCondLst>
                                    <p:cond delay="0"/>
                                  </p:stCondLst>
                                  <p:childTnLst>
                                    <p:anim calcmode="lin" valueType="num">
                                      <p:cBhvr additive="base">
                                        <p:cTn id="36" dur="500"/>
                                        <p:tgtEl>
                                          <p:spTgt spid="4"/>
                                        </p:tgtEl>
                                        <p:attrNameLst>
                                          <p:attrName>ppt_x</p:attrName>
                                        </p:attrNameLst>
                                      </p:cBhvr>
                                      <p:tavLst>
                                        <p:tav tm="0">
                                          <p:val>
                                            <p:strVal val="ppt_x"/>
                                          </p:val>
                                        </p:tav>
                                        <p:tav tm="100000">
                                          <p:val>
                                            <p:strVal val="ppt_x"/>
                                          </p:val>
                                        </p:tav>
                                      </p:tavLst>
                                    </p:anim>
                                    <p:anim calcmode="lin" valueType="num">
                                      <p:cBhvr additive="base">
                                        <p:cTn id="37" dur="500"/>
                                        <p:tgtEl>
                                          <p:spTgt spid="4"/>
                                        </p:tgtEl>
                                        <p:attrNameLst>
                                          <p:attrName>ppt_y</p:attrName>
                                        </p:attrNameLst>
                                      </p:cBhvr>
                                      <p:tavLst>
                                        <p:tav tm="0">
                                          <p:val>
                                            <p:strVal val="ppt_y"/>
                                          </p:val>
                                        </p:tav>
                                        <p:tav tm="100000">
                                          <p:val>
                                            <p:strVal val="1+ppt_h/2"/>
                                          </p:val>
                                        </p:tav>
                                      </p:tavLst>
                                    </p:anim>
                                    <p:set>
                                      <p:cBhvr>
                                        <p:cTn id="38" dur="1" fill="hold">
                                          <p:stCondLst>
                                            <p:cond delay="499"/>
                                          </p:stCondLst>
                                        </p:cTn>
                                        <p:tgtEl>
                                          <p:spTgt spid="4"/>
                                        </p:tgtEl>
                                        <p:attrNameLst>
                                          <p:attrName>style.visibility</p:attrName>
                                        </p:attrNameLst>
                                      </p:cBhvr>
                                      <p:to>
                                        <p:strVal val="hidden"/>
                                      </p:to>
                                    </p:set>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2"/>
                                        </p:tgtEl>
                                        <p:attrNameLst>
                                          <p:attrName>style.visibility</p:attrName>
                                        </p:attrNameLst>
                                      </p:cBhvr>
                                      <p:to>
                                        <p:strVal val="visible"/>
                                      </p:to>
                                    </p:set>
                                    <p:anim calcmode="lin" valueType="num">
                                      <p:cBhvr additive="base">
                                        <p:cTn id="50" dur="500" fill="hold"/>
                                        <p:tgtEl>
                                          <p:spTgt spid="102"/>
                                        </p:tgtEl>
                                        <p:attrNameLst>
                                          <p:attrName>ppt_x</p:attrName>
                                        </p:attrNameLst>
                                      </p:cBhvr>
                                      <p:tavLst>
                                        <p:tav tm="0">
                                          <p:val>
                                            <p:strVal val="#ppt_x"/>
                                          </p:val>
                                        </p:tav>
                                        <p:tav tm="100000">
                                          <p:val>
                                            <p:strVal val="#ppt_x"/>
                                          </p:val>
                                        </p:tav>
                                      </p:tavLst>
                                    </p:anim>
                                    <p:anim calcmode="lin" valueType="num">
                                      <p:cBhvr additive="base">
                                        <p:cTn id="51" dur="500" fill="hold"/>
                                        <p:tgtEl>
                                          <p:spTgt spid="10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grpId="1" nodeType="clickEffect">
                                  <p:stCondLst>
                                    <p:cond delay="0"/>
                                  </p:stCondLst>
                                  <p:childTnLst>
                                    <p:anim calcmode="lin" valueType="num">
                                      <p:cBhvr additive="base">
                                        <p:cTn id="59" dur="500"/>
                                        <p:tgtEl>
                                          <p:spTgt spid="2"/>
                                        </p:tgtEl>
                                        <p:attrNameLst>
                                          <p:attrName>ppt_x</p:attrName>
                                        </p:attrNameLst>
                                      </p:cBhvr>
                                      <p:tavLst>
                                        <p:tav tm="0">
                                          <p:val>
                                            <p:strVal val="ppt_x"/>
                                          </p:val>
                                        </p:tav>
                                        <p:tav tm="100000">
                                          <p:val>
                                            <p:strVal val="ppt_x"/>
                                          </p:val>
                                        </p:tav>
                                      </p:tavLst>
                                    </p:anim>
                                    <p:anim calcmode="lin" valueType="num">
                                      <p:cBhvr additive="base">
                                        <p:cTn id="60" dur="500"/>
                                        <p:tgtEl>
                                          <p:spTgt spid="2"/>
                                        </p:tgtEl>
                                        <p:attrNameLst>
                                          <p:attrName>ppt_y</p:attrName>
                                        </p:attrNameLst>
                                      </p:cBhvr>
                                      <p:tavLst>
                                        <p:tav tm="0">
                                          <p:val>
                                            <p:strVal val="ppt_y"/>
                                          </p:val>
                                        </p:tav>
                                        <p:tav tm="100000">
                                          <p:val>
                                            <p:strVal val="1+ppt_h/2"/>
                                          </p:val>
                                        </p:tav>
                                      </p:tavLst>
                                    </p:anim>
                                    <p:set>
                                      <p:cBhvr>
                                        <p:cTn id="61" dur="1" fill="hold">
                                          <p:stCondLst>
                                            <p:cond delay="499"/>
                                          </p:stCondLst>
                                        </p:cTn>
                                        <p:tgtEl>
                                          <p:spTgt spid="2"/>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8"/>
                                        </p:tgtEl>
                                        <p:attrNameLst>
                                          <p:attrName>ppt_x</p:attrName>
                                        </p:attrNameLst>
                                      </p:cBhvr>
                                      <p:tavLst>
                                        <p:tav tm="0">
                                          <p:val>
                                            <p:strVal val="ppt_x"/>
                                          </p:val>
                                        </p:tav>
                                        <p:tav tm="100000">
                                          <p:val>
                                            <p:strVal val="ppt_x"/>
                                          </p:val>
                                        </p:tav>
                                      </p:tavLst>
                                    </p:anim>
                                    <p:anim calcmode="lin" valueType="num">
                                      <p:cBhvr additive="base">
                                        <p:cTn id="64" dur="500"/>
                                        <p:tgtEl>
                                          <p:spTgt spid="8"/>
                                        </p:tgtEl>
                                        <p:attrNameLst>
                                          <p:attrName>ppt_y</p:attrName>
                                        </p:attrNameLst>
                                      </p:cBhvr>
                                      <p:tavLst>
                                        <p:tav tm="0">
                                          <p:val>
                                            <p:strVal val="ppt_y"/>
                                          </p:val>
                                        </p:tav>
                                        <p:tav tm="100000">
                                          <p:val>
                                            <p:strVal val="1+ppt_h/2"/>
                                          </p:val>
                                        </p:tav>
                                      </p:tavLst>
                                    </p:anim>
                                    <p:set>
                                      <p:cBhvr>
                                        <p:cTn id="65" dur="1" fill="hold">
                                          <p:stCondLst>
                                            <p:cond delay="499"/>
                                          </p:stCondLst>
                                        </p:cTn>
                                        <p:tgtEl>
                                          <p:spTgt spid="8"/>
                                        </p:tgtEl>
                                        <p:attrNameLst>
                                          <p:attrName>style.visibility</p:attrName>
                                        </p:attrNameLst>
                                      </p:cBhvr>
                                      <p:to>
                                        <p:strVal val="hidden"/>
                                      </p:to>
                                    </p:set>
                                  </p:childTnLst>
                                </p:cTn>
                              </p:par>
                              <p:par>
                                <p:cTn id="66" presetID="2" presetClass="exit" presetSubtype="4" fill="hold" nodeType="withEffect">
                                  <p:stCondLst>
                                    <p:cond delay="0"/>
                                  </p:stCondLst>
                                  <p:childTnLst>
                                    <p:anim calcmode="lin" valueType="num">
                                      <p:cBhvr additive="base">
                                        <p:cTn id="67" dur="500"/>
                                        <p:tgtEl>
                                          <p:spTgt spid="102"/>
                                        </p:tgtEl>
                                        <p:attrNameLst>
                                          <p:attrName>ppt_x</p:attrName>
                                        </p:attrNameLst>
                                      </p:cBhvr>
                                      <p:tavLst>
                                        <p:tav tm="0">
                                          <p:val>
                                            <p:strVal val="ppt_x"/>
                                          </p:val>
                                        </p:tav>
                                        <p:tav tm="100000">
                                          <p:val>
                                            <p:strVal val="ppt_x"/>
                                          </p:val>
                                        </p:tav>
                                      </p:tavLst>
                                    </p:anim>
                                    <p:anim calcmode="lin" valueType="num">
                                      <p:cBhvr additive="base">
                                        <p:cTn id="68" dur="500"/>
                                        <p:tgtEl>
                                          <p:spTgt spid="102"/>
                                        </p:tgtEl>
                                        <p:attrNameLst>
                                          <p:attrName>ppt_y</p:attrName>
                                        </p:attrNameLst>
                                      </p:cBhvr>
                                      <p:tavLst>
                                        <p:tav tm="0">
                                          <p:val>
                                            <p:strVal val="ppt_y"/>
                                          </p:val>
                                        </p:tav>
                                        <p:tav tm="100000">
                                          <p:val>
                                            <p:strVal val="1+ppt_h/2"/>
                                          </p:val>
                                        </p:tav>
                                      </p:tavLst>
                                    </p:anim>
                                    <p:set>
                                      <p:cBhvr>
                                        <p:cTn id="69" dur="1" fill="hold">
                                          <p:stCondLst>
                                            <p:cond delay="499"/>
                                          </p:stCondLst>
                                        </p:cTn>
                                        <p:tgtEl>
                                          <p:spTgt spid="102"/>
                                        </p:tgtEl>
                                        <p:attrNameLst>
                                          <p:attrName>style.visibility</p:attrName>
                                        </p:attrNameLst>
                                      </p:cBhvr>
                                      <p:to>
                                        <p:strVal val="hidden"/>
                                      </p:to>
                                    </p:set>
                                  </p:childTnLst>
                                </p:cTn>
                              </p:par>
                              <p:par>
                                <p:cTn id="70" presetID="2" presetClass="exit" presetSubtype="4" fill="hold" grpId="1" nodeType="withEffect">
                                  <p:stCondLst>
                                    <p:cond delay="0"/>
                                  </p:stCondLst>
                                  <p:childTnLst>
                                    <p:anim calcmode="lin" valueType="num">
                                      <p:cBhvr additive="base">
                                        <p:cTn id="71" dur="500"/>
                                        <p:tgtEl>
                                          <p:spTgt spid="9"/>
                                        </p:tgtEl>
                                        <p:attrNameLst>
                                          <p:attrName>ppt_x</p:attrName>
                                        </p:attrNameLst>
                                      </p:cBhvr>
                                      <p:tavLst>
                                        <p:tav tm="0">
                                          <p:val>
                                            <p:strVal val="ppt_x"/>
                                          </p:val>
                                        </p:tav>
                                        <p:tav tm="100000">
                                          <p:val>
                                            <p:strVal val="ppt_x"/>
                                          </p:val>
                                        </p:tav>
                                      </p:tavLst>
                                    </p:anim>
                                    <p:anim calcmode="lin" valueType="num">
                                      <p:cBhvr additive="base">
                                        <p:cTn id="72" dur="500"/>
                                        <p:tgtEl>
                                          <p:spTgt spid="9"/>
                                        </p:tgtEl>
                                        <p:attrNameLst>
                                          <p:attrName>ppt_y</p:attrName>
                                        </p:attrNameLst>
                                      </p:cBhvr>
                                      <p:tavLst>
                                        <p:tav tm="0">
                                          <p:val>
                                            <p:strVal val="ppt_y"/>
                                          </p:val>
                                        </p:tav>
                                        <p:tav tm="100000">
                                          <p:val>
                                            <p:strVal val="1+ppt_h/2"/>
                                          </p:val>
                                        </p:tav>
                                      </p:tavLst>
                                    </p:anim>
                                    <p:set>
                                      <p:cBhvr>
                                        <p:cTn id="73" dur="1" fill="hold">
                                          <p:stCondLst>
                                            <p:cond delay="499"/>
                                          </p:stCondLst>
                                        </p:cTn>
                                        <p:tgtEl>
                                          <p:spTgt spid="9"/>
                                        </p:tgtEl>
                                        <p:attrNameLst>
                                          <p:attrName>style.visibility</p:attrName>
                                        </p:attrNameLst>
                                      </p:cBhvr>
                                      <p:to>
                                        <p:strVal val="hidden"/>
                                      </p:to>
                                    </p:set>
                                  </p:childTnLst>
                                </p:cTn>
                              </p:par>
                            </p:childTnLst>
                          </p:cTn>
                        </p:par>
                        <p:par>
                          <p:cTn id="74" fill="hold">
                            <p:stCondLst>
                              <p:cond delay="500"/>
                            </p:stCondLst>
                            <p:childTnLst>
                              <p:par>
                                <p:cTn id="75" presetID="3" presetClass="entr" presetSubtype="10" fill="hold" grpId="0" nodeType="after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blinds(horizontal)">
                                      <p:cBhvr>
                                        <p:cTn id="77" dur="500"/>
                                        <p:tgtEl>
                                          <p:spTgt spid="6"/>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blinds(horizontal)">
                                      <p:cBhvr>
                                        <p:cTn id="80" dur="500"/>
                                        <p:tgtEl>
                                          <p:spTgt spid="7"/>
                                        </p:tgtEl>
                                      </p:cBhvr>
                                    </p:animEffect>
                                  </p:childTnLst>
                                </p:cTn>
                              </p:par>
                              <p:par>
                                <p:cTn id="81" presetID="3" presetClass="entr" presetSubtype="1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blinds(horizontal)">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xit" presetSubtype="4" fill="hold" grpId="1" nodeType="clickEffect">
                                  <p:stCondLst>
                                    <p:cond delay="0"/>
                                  </p:stCondLst>
                                  <p:childTnLst>
                                    <p:animEffect transition="out" filter="wipe(down)">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par>
                                <p:cTn id="89" presetID="22" presetClass="exit" presetSubtype="4" fill="hold" grpId="1" nodeType="withEffect">
                                  <p:stCondLst>
                                    <p:cond delay="0"/>
                                  </p:stCondLst>
                                  <p:childTnLst>
                                    <p:animEffect transition="out" filter="wipe(down)">
                                      <p:cBhvr>
                                        <p:cTn id="90" dur="500"/>
                                        <p:tgtEl>
                                          <p:spTgt spid="7"/>
                                        </p:tgtEl>
                                      </p:cBhvr>
                                    </p:animEffect>
                                    <p:set>
                                      <p:cBhvr>
                                        <p:cTn id="91" dur="1" fill="hold">
                                          <p:stCondLst>
                                            <p:cond delay="499"/>
                                          </p:stCondLst>
                                        </p:cTn>
                                        <p:tgtEl>
                                          <p:spTgt spid="7"/>
                                        </p:tgtEl>
                                        <p:attrNameLst>
                                          <p:attrName>style.visibility</p:attrName>
                                        </p:attrNameLst>
                                      </p:cBhvr>
                                      <p:to>
                                        <p:strVal val="hidden"/>
                                      </p:to>
                                    </p:set>
                                  </p:childTnLst>
                                </p:cTn>
                              </p:par>
                              <p:par>
                                <p:cTn id="92" presetID="22" presetClass="exit" presetSubtype="4" fill="hold" nodeType="withEffect">
                                  <p:stCondLst>
                                    <p:cond delay="0"/>
                                  </p:stCondLst>
                                  <p:childTnLst>
                                    <p:animEffect transition="out" filter="wipe(down)">
                                      <p:cBhvr>
                                        <p:cTn id="93" dur="500"/>
                                        <p:tgtEl>
                                          <p:spTgt spid="10"/>
                                        </p:tgtEl>
                                      </p:cBhvr>
                                    </p:animEffect>
                                    <p:set>
                                      <p:cBhvr>
                                        <p:cTn id="94" dur="1" fill="hold">
                                          <p:stCondLst>
                                            <p:cond delay="499"/>
                                          </p:stCondLst>
                                        </p:cTn>
                                        <p:tgtEl>
                                          <p:spTgt spid="10"/>
                                        </p:tgtEl>
                                        <p:attrNameLst>
                                          <p:attrName>style.visibility</p:attrName>
                                        </p:attrNameLst>
                                      </p:cBhvr>
                                      <p:to>
                                        <p:strVal val="hidden"/>
                                      </p:to>
                                    </p:set>
                                  </p:childTnLst>
                                </p:cTn>
                              </p:par>
                            </p:childTnLst>
                          </p:cTn>
                        </p:par>
                        <p:par>
                          <p:cTn id="95" fill="hold">
                            <p:stCondLst>
                              <p:cond delay="500"/>
                            </p:stCondLst>
                            <p:childTnLst>
                              <p:par>
                                <p:cTn id="96" presetID="3" presetClass="entr" presetSubtype="10" fill="hold" grpId="0" nodeType="after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blinds(horizontal)">
                                      <p:cBhvr>
                                        <p:cTn id="98" dur="500"/>
                                        <p:tgtEl>
                                          <p:spTgt spid="11"/>
                                        </p:tgtEl>
                                      </p:cBhvr>
                                    </p:animEffect>
                                  </p:childTnLst>
                                </p:cTn>
                              </p:par>
                            </p:childTnLst>
                          </p:cTn>
                        </p:par>
                        <p:par>
                          <p:cTn id="99" fill="hold">
                            <p:stCondLst>
                              <p:cond delay="1000"/>
                            </p:stCondLst>
                            <p:childTnLst>
                              <p:par>
                                <p:cTn id="100" presetID="3" presetClass="entr" presetSubtype="10" fill="hold" nodeType="after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blinds(horizontal)">
                                      <p:cBhvr>
                                        <p:cTn id="102" dur="500"/>
                                        <p:tgtEl>
                                          <p:spTgt spid="1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xit" presetSubtype="4" fill="hold" grpId="1" nodeType="clickEffect">
                                  <p:stCondLst>
                                    <p:cond delay="0"/>
                                  </p:stCondLst>
                                  <p:childTnLst>
                                    <p:animEffect transition="out" filter="wipe(down)">
                                      <p:cBhvr>
                                        <p:cTn id="106" dur="500"/>
                                        <p:tgtEl>
                                          <p:spTgt spid="11"/>
                                        </p:tgtEl>
                                      </p:cBhvr>
                                    </p:animEffect>
                                    <p:set>
                                      <p:cBhvr>
                                        <p:cTn id="107" dur="1" fill="hold">
                                          <p:stCondLst>
                                            <p:cond delay="499"/>
                                          </p:stCondLst>
                                        </p:cTn>
                                        <p:tgtEl>
                                          <p:spTgt spid="11"/>
                                        </p:tgtEl>
                                        <p:attrNameLst>
                                          <p:attrName>style.visibility</p:attrName>
                                        </p:attrNameLst>
                                      </p:cBhvr>
                                      <p:to>
                                        <p:strVal val="hidden"/>
                                      </p:to>
                                    </p:set>
                                  </p:childTnLst>
                                </p:cTn>
                              </p:par>
                              <p:par>
                                <p:cTn id="108" presetID="22" presetClass="exit" presetSubtype="4" fill="hold" nodeType="withEffect">
                                  <p:stCondLst>
                                    <p:cond delay="0"/>
                                  </p:stCondLst>
                                  <p:childTnLst>
                                    <p:animEffect transition="out" filter="wipe(down)">
                                      <p:cBhvr>
                                        <p:cTn id="109" dur="500"/>
                                        <p:tgtEl>
                                          <p:spTgt spid="12"/>
                                        </p:tgtEl>
                                      </p:cBhvr>
                                    </p:animEffect>
                                    <p:set>
                                      <p:cBhvr>
                                        <p:cTn id="110" dur="1" fill="hold">
                                          <p:stCondLst>
                                            <p:cond delay="499"/>
                                          </p:stCondLst>
                                        </p:cTn>
                                        <p:tgtEl>
                                          <p:spTgt spid="12"/>
                                        </p:tgtEl>
                                        <p:attrNameLst>
                                          <p:attrName>style.visibility</p:attrName>
                                        </p:attrNameLst>
                                      </p:cBhvr>
                                      <p:to>
                                        <p:strVal val="hidden"/>
                                      </p:to>
                                    </p:set>
                                  </p:childTnLst>
                                </p:cTn>
                              </p:par>
                            </p:childTnLst>
                          </p:cTn>
                        </p:par>
                        <p:par>
                          <p:cTn id="111" fill="hold">
                            <p:stCondLst>
                              <p:cond delay="500"/>
                            </p:stCondLst>
                            <p:childTnLst>
                              <p:par>
                                <p:cTn id="112" presetID="4" presetClass="entr" presetSubtype="16" fill="hold" nodeType="afterEffect">
                                  <p:stCondLst>
                                    <p:cond delay="0"/>
                                  </p:stCondLst>
                                  <p:childTnLst>
                                    <p:set>
                                      <p:cBhvr>
                                        <p:cTn id="113" dur="1" fill="hold">
                                          <p:stCondLst>
                                            <p:cond delay="0"/>
                                          </p:stCondLst>
                                        </p:cTn>
                                        <p:tgtEl>
                                          <p:spTgt spid="14"/>
                                        </p:tgtEl>
                                        <p:attrNameLst>
                                          <p:attrName>style.visibility</p:attrName>
                                        </p:attrNameLst>
                                      </p:cBhvr>
                                      <p:to>
                                        <p:strVal val="visible"/>
                                      </p:to>
                                    </p:set>
                                    <p:animEffect transition="in" filter="box(in)">
                                      <p:cBhvr>
                                        <p:cTn id="114" dur="2000"/>
                                        <p:tgtEl>
                                          <p:spTgt spid="14"/>
                                        </p:tgtEl>
                                      </p:cBhvr>
                                    </p:animEffect>
                                  </p:childTnLst>
                                </p:cTn>
                              </p:par>
                              <p:par>
                                <p:cTn id="115" presetID="1" presetClass="entr" presetSubtype="0" fill="hold" grpId="0" nodeType="withEffect">
                                  <p:stCondLst>
                                    <p:cond delay="0"/>
                                  </p:stCondLst>
                                  <p:childTnLst>
                                    <p:set>
                                      <p:cBhvr>
                                        <p:cTn id="116" dur="1" fill="hold">
                                          <p:stCondLst>
                                            <p:cond delay="0"/>
                                          </p:stCondLst>
                                        </p:cTn>
                                        <p:tgtEl>
                                          <p:spTgt spid="1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8" presetClass="exit" presetSubtype="12" fill="hold" grpId="2" nodeType="clickEffect">
                                  <p:stCondLst>
                                    <p:cond delay="0"/>
                                  </p:stCondLst>
                                  <p:childTnLst>
                                    <p:animEffect transition="out" filter="strips(downLeft)">
                                      <p:cBhvr>
                                        <p:cTn id="122" dur="500"/>
                                        <p:tgtEl>
                                          <p:spTgt spid="11"/>
                                        </p:tgtEl>
                                      </p:cBhvr>
                                    </p:animEffect>
                                    <p:set>
                                      <p:cBhvr>
                                        <p:cTn id="123" dur="1" fill="hold">
                                          <p:stCondLst>
                                            <p:cond delay="499"/>
                                          </p:stCondLst>
                                        </p:cTn>
                                        <p:tgtEl>
                                          <p:spTgt spid="11"/>
                                        </p:tgtEl>
                                        <p:attrNameLst>
                                          <p:attrName>style.visibility</p:attrName>
                                        </p:attrNameLst>
                                      </p:cBhvr>
                                      <p:to>
                                        <p:strVal val="hidden"/>
                                      </p:to>
                                    </p:set>
                                  </p:childTnLst>
                                </p:cTn>
                              </p:par>
                              <p:par>
                                <p:cTn id="124" presetID="18" presetClass="exit" presetSubtype="12" fill="hold" grpId="1" nodeType="withEffect">
                                  <p:stCondLst>
                                    <p:cond delay="0"/>
                                  </p:stCondLst>
                                  <p:childTnLst>
                                    <p:animEffect transition="out" filter="strips(downLeft)">
                                      <p:cBhvr>
                                        <p:cTn id="125" dur="500"/>
                                        <p:tgtEl>
                                          <p:spTgt spid="15"/>
                                        </p:tgtEl>
                                      </p:cBhvr>
                                    </p:animEffect>
                                    <p:set>
                                      <p:cBhvr>
                                        <p:cTn id="126" dur="1" fill="hold">
                                          <p:stCondLst>
                                            <p:cond delay="499"/>
                                          </p:stCondLst>
                                        </p:cTn>
                                        <p:tgtEl>
                                          <p:spTgt spid="15"/>
                                        </p:tgtEl>
                                        <p:attrNameLst>
                                          <p:attrName>style.visibility</p:attrName>
                                        </p:attrNameLst>
                                      </p:cBhvr>
                                      <p:to>
                                        <p:strVal val="hidden"/>
                                      </p:to>
                                    </p:set>
                                  </p:childTnLst>
                                </p:cTn>
                              </p:par>
                              <p:par>
                                <p:cTn id="127" presetID="18" presetClass="exit" presetSubtype="12" fill="hold" nodeType="withEffect">
                                  <p:stCondLst>
                                    <p:cond delay="0"/>
                                  </p:stCondLst>
                                  <p:childTnLst>
                                    <p:animEffect transition="out" filter="strips(downLeft)">
                                      <p:cBhvr>
                                        <p:cTn id="128" dur="500"/>
                                        <p:tgtEl>
                                          <p:spTgt spid="16"/>
                                        </p:tgtEl>
                                      </p:cBhvr>
                                    </p:animEffect>
                                    <p:set>
                                      <p:cBhvr>
                                        <p:cTn id="129" dur="1" fill="hold">
                                          <p:stCondLst>
                                            <p:cond delay="499"/>
                                          </p:stCondLst>
                                        </p:cTn>
                                        <p:tgtEl>
                                          <p:spTgt spid="16"/>
                                        </p:tgtEl>
                                        <p:attrNameLst>
                                          <p:attrName>style.visibility</p:attrName>
                                        </p:attrNameLst>
                                      </p:cBhvr>
                                      <p:to>
                                        <p:strVal val="hidden"/>
                                      </p:to>
                                    </p:set>
                                  </p:childTnLst>
                                </p:cTn>
                              </p:par>
                              <p:par>
                                <p:cTn id="130" presetID="18" presetClass="exit" presetSubtype="12" fill="hold" nodeType="withEffect">
                                  <p:stCondLst>
                                    <p:cond delay="0"/>
                                  </p:stCondLst>
                                  <p:childTnLst>
                                    <p:animEffect transition="out" filter="strips(downLeft)">
                                      <p:cBhvr>
                                        <p:cTn id="131" dur="500"/>
                                        <p:tgtEl>
                                          <p:spTgt spid="14"/>
                                        </p:tgtEl>
                                      </p:cBhvr>
                                    </p:animEffect>
                                    <p:set>
                                      <p:cBhvr>
                                        <p:cTn id="132" dur="1" fill="hold">
                                          <p:stCondLst>
                                            <p:cond delay="499"/>
                                          </p:stCondLst>
                                        </p:cTn>
                                        <p:tgtEl>
                                          <p:spTgt spid="14"/>
                                        </p:tgtEl>
                                        <p:attrNameLst>
                                          <p:attrName>style.visibility</p:attrName>
                                        </p:attrNameLst>
                                      </p:cBhvr>
                                      <p:to>
                                        <p:strVal val="hidden"/>
                                      </p:to>
                                    </p:se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heel(1)">
                                      <p:cBhvr>
                                        <p:cTn id="136" dur="2000"/>
                                        <p:tgtEl>
                                          <p:spTgt spid="19"/>
                                        </p:tgtEl>
                                      </p:cBhvr>
                                    </p:animEffect>
                                  </p:childTnLst>
                                </p:cTn>
                              </p:par>
                              <p:par>
                                <p:cTn id="137" presetID="21" presetClass="entr" presetSubtype="1" fill="hold" grpId="0" nodeType="with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wheel(1)">
                                      <p:cBhvr>
                                        <p:cTn id="13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13" grpId="0"/>
      <p:bldP spid="13" grpId="1"/>
      <p:bldP spid="3" grpId="1"/>
      <p:bldP spid="4" grpId="2"/>
      <p:bldP spid="2" grpId="0"/>
      <p:bldP spid="8" grpId="0"/>
      <p:bldP spid="9" grpId="0"/>
      <p:bldP spid="2" grpId="1"/>
      <p:bldP spid="8" grpId="1"/>
      <p:bldP spid="9" grpId="1"/>
      <p:bldP spid="6" grpId="0"/>
      <p:bldP spid="7" grpId="0"/>
      <p:bldP spid="6" grpId="1"/>
      <p:bldP spid="7" grpId="1"/>
      <p:bldP spid="11" grpId="0"/>
      <p:bldP spid="11" grpId="1"/>
      <p:bldP spid="15" grpId="0"/>
      <p:bldP spid="11" grpId="2"/>
      <p:bldP spid="15" grpId="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568960" y="54038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六、实时</a:t>
            </a:r>
            <a:r>
              <a:rPr lang="zh-CN" altLang="en-US">
                <a:solidFill>
                  <a:schemeClr val="accent1"/>
                </a:solidFill>
                <a:effectLst>
                  <a:outerShdw blurRad="38100" dist="25400" dir="5400000" algn="ctr" rotWithShape="0">
                    <a:srgbClr val="6E747A">
                      <a:alpha val="43000"/>
                    </a:srgbClr>
                  </a:outerShdw>
                </a:effectLst>
              </a:rPr>
              <a:t>检测</a:t>
            </a:r>
            <a:endParaRPr lang="zh-CN" altLang="en-US">
              <a:solidFill>
                <a:schemeClr val="accent1"/>
              </a:solidFill>
              <a:effectLst>
                <a:outerShdw blurRad="38100" dist="25400" dir="5400000" algn="ctr" rotWithShape="0">
                  <a:srgbClr val="6E747A">
                    <a:alpha val="43000"/>
                  </a:srgbClr>
                </a:outerShdw>
              </a:effectLst>
            </a:endParaRPr>
          </a:p>
        </p:txBody>
      </p:sp>
      <p:sp>
        <p:nvSpPr>
          <p:cNvPr id="12" name="文本框 11"/>
          <p:cNvSpPr txBox="1"/>
          <p:nvPr/>
        </p:nvSpPr>
        <p:spPr>
          <a:xfrm>
            <a:off x="568960" y="1764665"/>
            <a:ext cx="284543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sym typeface="+mn-ea"/>
              </a:rPr>
              <a:t>搭建</a:t>
            </a:r>
            <a:r>
              <a:rPr lang="zh-CN" altLang="en-US">
                <a:solidFill>
                  <a:schemeClr val="accent1"/>
                </a:solidFill>
                <a:effectLst>
                  <a:outerShdw blurRad="38100" dist="25400" dir="5400000" algn="ctr" rotWithShape="0">
                    <a:srgbClr val="6E747A">
                      <a:alpha val="43000"/>
                    </a:srgbClr>
                  </a:outerShdw>
                </a:effectLst>
                <a:sym typeface="+mn-ea"/>
              </a:rPr>
              <a:t>索引视图</a:t>
            </a:r>
            <a:endParaRPr lang="zh-CN" altLang="en-US">
              <a:solidFill>
                <a:schemeClr val="accent1"/>
              </a:solidFill>
              <a:effectLst>
                <a:outerShdw blurRad="38100" dist="25400" dir="5400000" algn="ctr" rotWithShape="0">
                  <a:srgbClr val="6E747A">
                    <a:alpha val="43000"/>
                  </a:srgbClr>
                </a:outerShdw>
              </a:effectLst>
              <a:sym typeface="+mn-ea"/>
            </a:endParaRPr>
          </a:p>
        </p:txBody>
      </p:sp>
      <p:pic>
        <p:nvPicPr>
          <p:cNvPr id="2" name="图片 1"/>
          <p:cNvPicPr>
            <a:picLocks noChangeAspect="1"/>
          </p:cNvPicPr>
          <p:nvPr/>
        </p:nvPicPr>
        <p:blipFill>
          <a:blip r:embed="rId2"/>
          <a:stretch>
            <a:fillRect/>
          </a:stretch>
        </p:blipFill>
        <p:spPr>
          <a:xfrm>
            <a:off x="1000760" y="2628900"/>
            <a:ext cx="6265545" cy="5210810"/>
          </a:xfrm>
          <a:prstGeom prst="rect">
            <a:avLst/>
          </a:prstGeom>
        </p:spPr>
      </p:pic>
      <p:sp>
        <p:nvSpPr>
          <p:cNvPr id="5" name="文本框 4"/>
          <p:cNvSpPr txBox="1"/>
          <p:nvPr/>
        </p:nvSpPr>
        <p:spPr>
          <a:xfrm>
            <a:off x="8129270" y="1836420"/>
            <a:ext cx="317944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sym typeface="+mn-ea"/>
              </a:rPr>
              <a:t>启用异步</a:t>
            </a:r>
            <a:r>
              <a:rPr lang="zh-CN" altLang="en-US">
                <a:solidFill>
                  <a:schemeClr val="accent1"/>
                </a:solidFill>
                <a:effectLst>
                  <a:outerShdw blurRad="38100" dist="25400" dir="5400000" algn="ctr" rotWithShape="0">
                    <a:srgbClr val="6E747A">
                      <a:alpha val="43000"/>
                    </a:srgbClr>
                  </a:outerShdw>
                </a:effectLst>
                <a:sym typeface="+mn-ea"/>
              </a:rPr>
              <a:t>服务器</a:t>
            </a:r>
            <a:endParaRPr lang="zh-CN" altLang="en-US">
              <a:solidFill>
                <a:schemeClr val="accent1"/>
              </a:solidFill>
              <a:effectLst>
                <a:outerShdw blurRad="38100" dist="25400" dir="5400000" algn="ctr" rotWithShape="0">
                  <a:srgbClr val="6E747A">
                    <a:alpha val="43000"/>
                  </a:srgbClr>
                </a:outerShdw>
              </a:effectLst>
              <a:sym typeface="+mn-ea"/>
            </a:endParaRPr>
          </a:p>
        </p:txBody>
      </p:sp>
      <p:pic>
        <p:nvPicPr>
          <p:cNvPr id="6" name="图片 5"/>
          <p:cNvPicPr>
            <a:picLocks noChangeAspect="1"/>
          </p:cNvPicPr>
          <p:nvPr/>
        </p:nvPicPr>
        <p:blipFill>
          <a:blip r:embed="rId3"/>
          <a:stretch>
            <a:fillRect/>
          </a:stretch>
        </p:blipFill>
        <p:spPr>
          <a:xfrm>
            <a:off x="8778240" y="2894965"/>
            <a:ext cx="6447790" cy="2139950"/>
          </a:xfrm>
          <a:prstGeom prst="rect">
            <a:avLst/>
          </a:prstGeom>
        </p:spPr>
      </p:pic>
      <p:pic>
        <p:nvPicPr>
          <p:cNvPr id="8" name="图片 7"/>
          <p:cNvPicPr>
            <a:picLocks noChangeAspect="1"/>
          </p:cNvPicPr>
          <p:nvPr/>
        </p:nvPicPr>
        <p:blipFill>
          <a:blip r:embed="rId4"/>
          <a:stretch>
            <a:fillRect/>
          </a:stretch>
        </p:blipFill>
        <p:spPr>
          <a:xfrm>
            <a:off x="8778240" y="5509260"/>
            <a:ext cx="6447155" cy="1752600"/>
          </a:xfrm>
          <a:prstGeom prst="rect">
            <a:avLst/>
          </a:prstGeom>
        </p:spPr>
      </p:pic>
      <p:pic>
        <p:nvPicPr>
          <p:cNvPr id="9" name="图片 8"/>
          <p:cNvPicPr>
            <a:picLocks noChangeAspect="1"/>
          </p:cNvPicPr>
          <p:nvPr/>
        </p:nvPicPr>
        <p:blipFill>
          <a:blip r:embed="rId5"/>
          <a:stretch>
            <a:fillRect/>
          </a:stretch>
        </p:blipFill>
        <p:spPr>
          <a:xfrm>
            <a:off x="4817110" y="1332230"/>
            <a:ext cx="5378450" cy="7010400"/>
          </a:xfrm>
          <a:prstGeom prst="rect">
            <a:avLst/>
          </a:prstGeom>
        </p:spPr>
      </p:pic>
      <p:sp>
        <p:nvSpPr>
          <p:cNvPr id="10" name="文本框 9"/>
          <p:cNvSpPr txBox="1"/>
          <p:nvPr/>
        </p:nvSpPr>
        <p:spPr>
          <a:xfrm>
            <a:off x="5988685" y="468630"/>
            <a:ext cx="284543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sym typeface="+mn-ea"/>
              </a:rPr>
              <a:t>编写同步</a:t>
            </a:r>
            <a:r>
              <a:rPr lang="zh-CN" altLang="en-US">
                <a:solidFill>
                  <a:schemeClr val="accent1"/>
                </a:solidFill>
                <a:effectLst>
                  <a:outerShdw blurRad="38100" dist="25400" dir="5400000" algn="ctr" rotWithShape="0">
                    <a:srgbClr val="6E747A">
                      <a:alpha val="43000"/>
                    </a:srgbClr>
                  </a:outerShdw>
                </a:effectLst>
                <a:sym typeface="+mn-ea"/>
              </a:rPr>
              <a:t>器</a:t>
            </a:r>
            <a:endParaRPr lang="zh-CN" altLang="en-US">
              <a:solidFill>
                <a:schemeClr val="accent1"/>
              </a:solidFill>
              <a:effectLst>
                <a:outerShdw blurRad="38100" dist="25400" dir="5400000" algn="ctr" rotWithShape="0">
                  <a:srgbClr val="6E747A">
                    <a:alpha val="43000"/>
                  </a:srgbClr>
                </a:outerShdw>
              </a:effectLst>
              <a:sym typeface="+mn-ea"/>
            </a:endParaRPr>
          </a:p>
        </p:txBody>
      </p:sp>
      <p:pic>
        <p:nvPicPr>
          <p:cNvPr id="11" name="图片 10"/>
          <p:cNvPicPr>
            <a:picLocks noChangeAspect="1"/>
          </p:cNvPicPr>
          <p:nvPr/>
        </p:nvPicPr>
        <p:blipFill>
          <a:blip r:embed="rId6"/>
          <a:stretch>
            <a:fillRect/>
          </a:stretch>
        </p:blipFill>
        <p:spPr>
          <a:xfrm>
            <a:off x="3305175" y="2484120"/>
            <a:ext cx="8070850" cy="4203700"/>
          </a:xfrm>
          <a:prstGeom prst="rect">
            <a:avLst/>
          </a:prstGeom>
        </p:spPr>
      </p:pic>
      <p:sp>
        <p:nvSpPr>
          <p:cNvPr id="14" name="文本框 13"/>
          <p:cNvSpPr txBox="1"/>
          <p:nvPr/>
        </p:nvSpPr>
        <p:spPr>
          <a:xfrm>
            <a:off x="6185535" y="7787640"/>
            <a:ext cx="2826385" cy="583565"/>
          </a:xfrm>
          <a:prstGeom prst="rect">
            <a:avLst/>
          </a:prstGeom>
          <a:noFill/>
        </p:spPr>
        <p:txBody>
          <a:bodyPr wrap="square" rtlCol="0">
            <a:spAutoFit/>
          </a:bodyPr>
          <a:p>
            <a:pPr algn="l">
              <a:buClrTx/>
              <a:buSzTx/>
              <a:buFontTx/>
            </a:pPr>
            <a:r>
              <a:rPr lang="zh-CN" altLang="en-US">
                <a:solidFill>
                  <a:schemeClr val="accent1"/>
                </a:solidFill>
                <a:effectLst>
                  <a:outerShdw blurRad="38100" dist="25400" dir="5400000" algn="ctr" rotWithShape="0">
                    <a:srgbClr val="6E747A">
                      <a:alpha val="43000"/>
                    </a:srgbClr>
                  </a:outerShdw>
                </a:effectLst>
              </a:rPr>
              <a:t>推送实时流</a:t>
            </a:r>
            <a:endParaRPr lang="zh-CN" altLang="en-US">
              <a:solidFill>
                <a:schemeClr val="accent1"/>
              </a:solidFill>
              <a:effectLst>
                <a:outerShdw blurRad="38100" dist="25400" dir="5400000" algn="ctr" rotWithShape="0">
                  <a:srgbClr val="6E747A">
                    <a:alpha val="43000"/>
                  </a:srgbClr>
                </a:outerShdw>
              </a:effectLst>
            </a:endParaRPr>
          </a:p>
        </p:txBody>
      </p:sp>
      <p:pic>
        <p:nvPicPr>
          <p:cNvPr id="100" name="图片 99"/>
          <p:cNvPicPr/>
          <p:nvPr>
            <p:custDataLst>
              <p:tags r:id="rId7"/>
            </p:custDataLst>
          </p:nvPr>
        </p:nvPicPr>
        <p:blipFill>
          <a:blip r:embed="rId8"/>
          <a:stretch>
            <a:fillRect/>
          </a:stretch>
        </p:blipFill>
        <p:spPr>
          <a:xfrm>
            <a:off x="2625725" y="2915920"/>
            <a:ext cx="9429750" cy="4521200"/>
          </a:xfrm>
          <a:prstGeom prst="rect">
            <a:avLst/>
          </a:prstGeom>
          <a:noFill/>
          <a:ln w="9525">
            <a:noFill/>
          </a:ln>
        </p:spPr>
      </p:pic>
      <p:sp>
        <p:nvSpPr>
          <p:cNvPr id="16" name="文本框 15"/>
          <p:cNvSpPr txBox="1"/>
          <p:nvPr/>
        </p:nvSpPr>
        <p:spPr>
          <a:xfrm>
            <a:off x="6882130" y="1692275"/>
            <a:ext cx="1918970"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实时检测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grpId="2" nodeType="clickEffect">
                                  <p:stCondLst>
                                    <p:cond delay="0"/>
                                  </p:stCondLst>
                                  <p:childTnLst>
                                    <p:anim calcmode="lin" valueType="num">
                                      <p:cBhvr additive="base">
                                        <p:cTn id="28" dur="500"/>
                                        <p:tgtEl>
                                          <p:spTgt spid="12"/>
                                        </p:tgtEl>
                                        <p:attrNameLst>
                                          <p:attrName>ppt_x</p:attrName>
                                        </p:attrNameLst>
                                      </p:cBhvr>
                                      <p:tavLst>
                                        <p:tav tm="0">
                                          <p:val>
                                            <p:strVal val="ppt_x"/>
                                          </p:val>
                                        </p:tav>
                                        <p:tav tm="100000">
                                          <p:val>
                                            <p:strVal val="ppt_x"/>
                                          </p:val>
                                        </p:tav>
                                      </p:tavLst>
                                    </p:anim>
                                    <p:anim calcmode="lin" valueType="num">
                                      <p:cBhvr additive="base">
                                        <p:cTn id="29" dur="500"/>
                                        <p:tgtEl>
                                          <p:spTgt spid="12"/>
                                        </p:tgtEl>
                                        <p:attrNameLst>
                                          <p:attrName>ppt_y</p:attrName>
                                        </p:attrNameLst>
                                      </p:cBhvr>
                                      <p:tavLst>
                                        <p:tav tm="0">
                                          <p:val>
                                            <p:strVal val="ppt_y"/>
                                          </p:val>
                                        </p:tav>
                                        <p:tav tm="100000">
                                          <p:val>
                                            <p:strVal val="1+ppt_h/2"/>
                                          </p:val>
                                        </p:tav>
                                      </p:tavLst>
                                    </p:anim>
                                    <p:set>
                                      <p:cBhvr>
                                        <p:cTn id="30" dur="1" fill="hold">
                                          <p:stCondLst>
                                            <p:cond delay="499"/>
                                          </p:stCondLst>
                                        </p:cTn>
                                        <p:tgtEl>
                                          <p:spTgt spid="12"/>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2"/>
                                        </p:tgtEl>
                                        <p:attrNameLst>
                                          <p:attrName>ppt_x</p:attrName>
                                        </p:attrNameLst>
                                      </p:cBhvr>
                                      <p:tavLst>
                                        <p:tav tm="0">
                                          <p:val>
                                            <p:strVal val="ppt_x"/>
                                          </p:val>
                                        </p:tav>
                                        <p:tav tm="100000">
                                          <p:val>
                                            <p:strVal val="ppt_x"/>
                                          </p:val>
                                        </p:tav>
                                      </p:tavLst>
                                    </p:anim>
                                    <p:anim calcmode="lin" valueType="num">
                                      <p:cBhvr additive="base">
                                        <p:cTn id="33" dur="500"/>
                                        <p:tgtEl>
                                          <p:spTgt spid="2"/>
                                        </p:tgtEl>
                                        <p:attrNameLst>
                                          <p:attrName>ppt_y</p:attrName>
                                        </p:attrNameLst>
                                      </p:cBhvr>
                                      <p:tavLst>
                                        <p:tav tm="0">
                                          <p:val>
                                            <p:strVal val="ppt_y"/>
                                          </p:val>
                                        </p:tav>
                                        <p:tav tm="100000">
                                          <p:val>
                                            <p:strVal val="1+ppt_h/2"/>
                                          </p:val>
                                        </p:tav>
                                      </p:tavLst>
                                    </p:anim>
                                    <p:set>
                                      <p:cBhvr>
                                        <p:cTn id="34" dur="1" fill="hold">
                                          <p:stCondLst>
                                            <p:cond delay="499"/>
                                          </p:stCondLst>
                                        </p:cTn>
                                        <p:tgtEl>
                                          <p:spTgt spid="2"/>
                                        </p:tgtEl>
                                        <p:attrNameLst>
                                          <p:attrName>style.visibility</p:attrName>
                                        </p:attrNameLst>
                                      </p:cBhvr>
                                      <p:to>
                                        <p:strVal val="hidden"/>
                                      </p:to>
                                    </p:set>
                                  </p:childTnLst>
                                </p:cTn>
                              </p:par>
                              <p:par>
                                <p:cTn id="35" presetID="2" presetClass="exit" presetSubtype="4" fill="hold" grpId="1" nodeType="with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ppt_x"/>
                                          </p:val>
                                        </p:tav>
                                      </p:tavLst>
                                    </p:anim>
                                    <p:anim calcmode="lin" valueType="num">
                                      <p:cBhvr additive="base">
                                        <p:cTn id="37" dur="500"/>
                                        <p:tgtEl>
                                          <p:spTgt spid="5"/>
                                        </p:tgtEl>
                                        <p:attrNameLst>
                                          <p:attrName>ppt_y</p:attrName>
                                        </p:attrNameLst>
                                      </p:cBhvr>
                                      <p:tavLst>
                                        <p:tav tm="0">
                                          <p:val>
                                            <p:strVal val="ppt_y"/>
                                          </p:val>
                                        </p:tav>
                                        <p:tav tm="100000">
                                          <p:val>
                                            <p:strVal val="1+ppt_h/2"/>
                                          </p:val>
                                        </p:tav>
                                      </p:tavLst>
                                    </p:anim>
                                    <p:set>
                                      <p:cBhvr>
                                        <p:cTn id="38" dur="1" fill="hold">
                                          <p:stCondLst>
                                            <p:cond delay="499"/>
                                          </p:stCondLst>
                                        </p:cTn>
                                        <p:tgtEl>
                                          <p:spTgt spid="5"/>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6"/>
                                        </p:tgtEl>
                                        <p:attrNameLst>
                                          <p:attrName>ppt_x</p:attrName>
                                        </p:attrNameLst>
                                      </p:cBhvr>
                                      <p:tavLst>
                                        <p:tav tm="0">
                                          <p:val>
                                            <p:strVal val="ppt_x"/>
                                          </p:val>
                                        </p:tav>
                                        <p:tav tm="100000">
                                          <p:val>
                                            <p:strVal val="ppt_x"/>
                                          </p:val>
                                        </p:tav>
                                      </p:tavLst>
                                    </p:anim>
                                    <p:anim calcmode="lin" valueType="num">
                                      <p:cBhvr additive="base">
                                        <p:cTn id="41" dur="500"/>
                                        <p:tgtEl>
                                          <p:spTgt spid="6"/>
                                        </p:tgtEl>
                                        <p:attrNameLst>
                                          <p:attrName>ppt_y</p:attrName>
                                        </p:attrNameLst>
                                      </p:cBhvr>
                                      <p:tavLst>
                                        <p:tav tm="0">
                                          <p:val>
                                            <p:strVal val="ppt_y"/>
                                          </p:val>
                                        </p:tav>
                                        <p:tav tm="100000">
                                          <p:val>
                                            <p:strVal val="1+ppt_h/2"/>
                                          </p:val>
                                        </p:tav>
                                      </p:tavLst>
                                    </p:anim>
                                    <p:set>
                                      <p:cBhvr>
                                        <p:cTn id="42" dur="1" fill="hold">
                                          <p:stCondLst>
                                            <p:cond delay="499"/>
                                          </p:stCondLst>
                                        </p:cTn>
                                        <p:tgtEl>
                                          <p:spTgt spid="6"/>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8"/>
                                        </p:tgtEl>
                                        <p:attrNameLst>
                                          <p:attrName>ppt_x</p:attrName>
                                        </p:attrNameLst>
                                      </p:cBhvr>
                                      <p:tavLst>
                                        <p:tav tm="0">
                                          <p:val>
                                            <p:strVal val="ppt_x"/>
                                          </p:val>
                                        </p:tav>
                                        <p:tav tm="100000">
                                          <p:val>
                                            <p:strVal val="ppt_x"/>
                                          </p:val>
                                        </p:tav>
                                      </p:tavLst>
                                    </p:anim>
                                    <p:anim calcmode="lin" valueType="num">
                                      <p:cBhvr additive="base">
                                        <p:cTn id="45" dur="500"/>
                                        <p:tgtEl>
                                          <p:spTgt spid="8"/>
                                        </p:tgtEl>
                                        <p:attrNameLst>
                                          <p:attrName>ppt_y</p:attrName>
                                        </p:attrNameLst>
                                      </p:cBhvr>
                                      <p:tavLst>
                                        <p:tav tm="0">
                                          <p:val>
                                            <p:strVal val="ppt_y"/>
                                          </p:val>
                                        </p:tav>
                                        <p:tav tm="100000">
                                          <p:val>
                                            <p:strVal val="1+ppt_h/2"/>
                                          </p:val>
                                        </p:tav>
                                      </p:tavLst>
                                    </p:anim>
                                    <p:set>
                                      <p:cBhvr>
                                        <p:cTn id="46" dur="1" fill="hold">
                                          <p:stCondLst>
                                            <p:cond delay="499"/>
                                          </p:stCondLst>
                                        </p:cTn>
                                        <p:tgtEl>
                                          <p:spTgt spid="8"/>
                                        </p:tgtEl>
                                        <p:attrNameLst>
                                          <p:attrName>style.visibility</p:attrName>
                                        </p:attrNameLst>
                                      </p:cBhvr>
                                      <p:to>
                                        <p:strVal val="hidden"/>
                                      </p:to>
                                    </p:set>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grpId="1" nodeType="clickEffect">
                                  <p:stCondLst>
                                    <p:cond delay="0"/>
                                  </p:stCondLst>
                                  <p:childTnLst>
                                    <p:anim calcmode="lin" valueType="num">
                                      <p:cBhvr additive="base">
                                        <p:cTn id="59" dur="500"/>
                                        <p:tgtEl>
                                          <p:spTgt spid="10"/>
                                        </p:tgtEl>
                                        <p:attrNameLst>
                                          <p:attrName>ppt_x</p:attrName>
                                        </p:attrNameLst>
                                      </p:cBhvr>
                                      <p:tavLst>
                                        <p:tav tm="0">
                                          <p:val>
                                            <p:strVal val="ppt_x"/>
                                          </p:val>
                                        </p:tav>
                                        <p:tav tm="100000">
                                          <p:val>
                                            <p:strVal val="ppt_x"/>
                                          </p:val>
                                        </p:tav>
                                      </p:tavLst>
                                    </p:anim>
                                    <p:anim calcmode="lin" valueType="num">
                                      <p:cBhvr additive="base">
                                        <p:cTn id="60" dur="500"/>
                                        <p:tgtEl>
                                          <p:spTgt spid="10"/>
                                        </p:tgtEl>
                                        <p:attrNameLst>
                                          <p:attrName>ppt_y</p:attrName>
                                        </p:attrNameLst>
                                      </p:cBhvr>
                                      <p:tavLst>
                                        <p:tav tm="0">
                                          <p:val>
                                            <p:strVal val="ppt_y"/>
                                          </p:val>
                                        </p:tav>
                                        <p:tav tm="100000">
                                          <p:val>
                                            <p:strVal val="1+ppt_h/2"/>
                                          </p:val>
                                        </p:tav>
                                      </p:tavLst>
                                    </p:anim>
                                    <p:set>
                                      <p:cBhvr>
                                        <p:cTn id="61" dur="1" fill="hold">
                                          <p:stCondLst>
                                            <p:cond delay="499"/>
                                          </p:stCondLst>
                                        </p:cTn>
                                        <p:tgtEl>
                                          <p:spTgt spid="10"/>
                                        </p:tgtEl>
                                        <p:attrNameLst>
                                          <p:attrName>style.visibility</p:attrName>
                                        </p:attrNameLst>
                                      </p:cBhvr>
                                      <p:to>
                                        <p:strVal val="hidden"/>
                                      </p:to>
                                    </p:set>
                                  </p:childTnLst>
                                </p:cTn>
                              </p:par>
                              <p:par>
                                <p:cTn id="62" presetID="2" presetClass="exit" presetSubtype="4" fill="hold" nodeType="withEffect">
                                  <p:stCondLst>
                                    <p:cond delay="0"/>
                                  </p:stCondLst>
                                  <p:childTnLst>
                                    <p:anim calcmode="lin" valueType="num">
                                      <p:cBhvr additive="base">
                                        <p:cTn id="63" dur="500"/>
                                        <p:tgtEl>
                                          <p:spTgt spid="9"/>
                                        </p:tgtEl>
                                        <p:attrNameLst>
                                          <p:attrName>ppt_x</p:attrName>
                                        </p:attrNameLst>
                                      </p:cBhvr>
                                      <p:tavLst>
                                        <p:tav tm="0">
                                          <p:val>
                                            <p:strVal val="ppt_x"/>
                                          </p:val>
                                        </p:tav>
                                        <p:tav tm="100000">
                                          <p:val>
                                            <p:strVal val="ppt_x"/>
                                          </p:val>
                                        </p:tav>
                                      </p:tavLst>
                                    </p:anim>
                                    <p:anim calcmode="lin" valueType="num">
                                      <p:cBhvr additive="base">
                                        <p:cTn id="64" dur="500"/>
                                        <p:tgtEl>
                                          <p:spTgt spid="9"/>
                                        </p:tgtEl>
                                        <p:attrNameLst>
                                          <p:attrName>ppt_y</p:attrName>
                                        </p:attrNameLst>
                                      </p:cBhvr>
                                      <p:tavLst>
                                        <p:tav tm="0">
                                          <p:val>
                                            <p:strVal val="ppt_y"/>
                                          </p:val>
                                        </p:tav>
                                        <p:tav tm="100000">
                                          <p:val>
                                            <p:strVal val="1+ppt_h/2"/>
                                          </p:val>
                                        </p:tav>
                                      </p:tavLst>
                                    </p:anim>
                                    <p:set>
                                      <p:cBhvr>
                                        <p:cTn id="65" dur="1" fill="hold">
                                          <p:stCondLst>
                                            <p:cond delay="499"/>
                                          </p:stCondLst>
                                        </p:cTn>
                                        <p:tgtEl>
                                          <p:spTgt spid="9"/>
                                        </p:tgtEl>
                                        <p:attrNameLst>
                                          <p:attrName>style.visibility</p:attrName>
                                        </p:attrNameLst>
                                      </p:cBhvr>
                                      <p:to>
                                        <p:strVal val="hidden"/>
                                      </p:to>
                                    </p:set>
                                  </p:childTnLst>
                                </p:cTn>
                              </p:par>
                            </p:childTnLst>
                          </p:cTn>
                        </p:par>
                        <p:par>
                          <p:cTn id="66" fill="hold">
                            <p:stCondLst>
                              <p:cond delay="500"/>
                            </p:stCondLst>
                            <p:childTnLst>
                              <p:par>
                                <p:cTn id="67" presetID="2" presetClass="entr" presetSubtype="4"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ppt_x"/>
                                          </p:val>
                                        </p:tav>
                                        <p:tav tm="100000">
                                          <p:val>
                                            <p:strVal val="#ppt_x"/>
                                          </p:val>
                                        </p:tav>
                                      </p:tavLst>
                                    </p:anim>
                                    <p:anim calcmode="lin" valueType="num">
                                      <p:cBhvr additive="base">
                                        <p:cTn id="70" dur="5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ppt_x"/>
                                          </p:val>
                                        </p:tav>
                                        <p:tav tm="100000">
                                          <p:val>
                                            <p:strVal val="#ppt_x"/>
                                          </p:val>
                                        </p:tav>
                                      </p:tavLst>
                                    </p:anim>
                                    <p:anim calcmode="lin" valueType="num">
                                      <p:cBhvr additive="base">
                                        <p:cTn id="7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14"/>
                                        </p:tgtEl>
                                        <p:attrNameLst>
                                          <p:attrName>ppt_x</p:attrName>
                                        </p:attrNameLst>
                                      </p:cBhvr>
                                      <p:tavLst>
                                        <p:tav tm="0">
                                          <p:val>
                                            <p:strVal val="ppt_x"/>
                                          </p:val>
                                        </p:tav>
                                        <p:tav tm="100000">
                                          <p:val>
                                            <p:strVal val="ppt_x"/>
                                          </p:val>
                                        </p:tav>
                                      </p:tavLst>
                                    </p:anim>
                                    <p:anim calcmode="lin" valueType="num">
                                      <p:cBhvr additive="base">
                                        <p:cTn id="79" dur="500"/>
                                        <p:tgtEl>
                                          <p:spTgt spid="14"/>
                                        </p:tgtEl>
                                        <p:attrNameLst>
                                          <p:attrName>ppt_y</p:attrName>
                                        </p:attrNameLst>
                                      </p:cBhvr>
                                      <p:tavLst>
                                        <p:tav tm="0">
                                          <p:val>
                                            <p:strVal val="ppt_y"/>
                                          </p:val>
                                        </p:tav>
                                        <p:tav tm="100000">
                                          <p:val>
                                            <p:strVal val="1+ppt_h/2"/>
                                          </p:val>
                                        </p:tav>
                                      </p:tavLst>
                                    </p:anim>
                                    <p:set>
                                      <p:cBhvr>
                                        <p:cTn id="80" dur="1" fill="hold">
                                          <p:stCondLst>
                                            <p:cond delay="499"/>
                                          </p:stCondLst>
                                        </p:cTn>
                                        <p:tgtEl>
                                          <p:spTgt spid="14"/>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1"/>
                                        </p:tgtEl>
                                        <p:attrNameLst>
                                          <p:attrName>ppt_x</p:attrName>
                                        </p:attrNameLst>
                                      </p:cBhvr>
                                      <p:tavLst>
                                        <p:tav tm="0">
                                          <p:val>
                                            <p:strVal val="ppt_x"/>
                                          </p:val>
                                        </p:tav>
                                        <p:tav tm="100000">
                                          <p:val>
                                            <p:strVal val="ppt_x"/>
                                          </p:val>
                                        </p:tav>
                                      </p:tavLst>
                                    </p:anim>
                                    <p:anim calcmode="lin" valueType="num">
                                      <p:cBhvr additive="base">
                                        <p:cTn id="83" dur="500"/>
                                        <p:tgtEl>
                                          <p:spTgt spid="11"/>
                                        </p:tgtEl>
                                        <p:attrNameLst>
                                          <p:attrName>ppt_y</p:attrName>
                                        </p:attrNameLst>
                                      </p:cBhvr>
                                      <p:tavLst>
                                        <p:tav tm="0">
                                          <p:val>
                                            <p:strVal val="ppt_y"/>
                                          </p:val>
                                        </p:tav>
                                        <p:tav tm="100000">
                                          <p:val>
                                            <p:strVal val="1+ppt_h/2"/>
                                          </p:val>
                                        </p:tav>
                                      </p:tavLst>
                                    </p:anim>
                                    <p:set>
                                      <p:cBhvr>
                                        <p:cTn id="84" dur="1" fill="hold">
                                          <p:stCondLst>
                                            <p:cond delay="499"/>
                                          </p:stCondLst>
                                        </p:cTn>
                                        <p:tgtEl>
                                          <p:spTgt spid="11"/>
                                        </p:tgtEl>
                                        <p:attrNameLst>
                                          <p:attrName>style.visibility</p:attrName>
                                        </p:attrNameLst>
                                      </p:cBhvr>
                                      <p:to>
                                        <p:strVal val="hidden"/>
                                      </p:to>
                                    </p:set>
                                  </p:childTnLst>
                                </p:cTn>
                              </p:par>
                            </p:childTnLst>
                          </p:cTn>
                        </p:par>
                        <p:par>
                          <p:cTn id="85" fill="hold">
                            <p:stCondLst>
                              <p:cond delay="500"/>
                            </p:stCondLst>
                            <p:childTnLst>
                              <p:par>
                                <p:cTn id="86" presetID="2" presetClass="entr" presetSubtype="4" fill="hold" nodeType="afterEffect">
                                  <p:stCondLst>
                                    <p:cond delay="0"/>
                                  </p:stCondLst>
                                  <p:childTnLst>
                                    <p:set>
                                      <p:cBhvr>
                                        <p:cTn id="87" dur="1" fill="hold">
                                          <p:stCondLst>
                                            <p:cond delay="0"/>
                                          </p:stCondLst>
                                        </p:cTn>
                                        <p:tgtEl>
                                          <p:spTgt spid="100"/>
                                        </p:tgtEl>
                                        <p:attrNameLst>
                                          <p:attrName>style.visibility</p:attrName>
                                        </p:attrNameLst>
                                      </p:cBhvr>
                                      <p:to>
                                        <p:strVal val="visible"/>
                                      </p:to>
                                    </p:set>
                                    <p:anim calcmode="lin" valueType="num">
                                      <p:cBhvr additive="base">
                                        <p:cTn id="88" dur="500" fill="hold"/>
                                        <p:tgtEl>
                                          <p:spTgt spid="100"/>
                                        </p:tgtEl>
                                        <p:attrNameLst>
                                          <p:attrName>ppt_x</p:attrName>
                                        </p:attrNameLst>
                                      </p:cBhvr>
                                      <p:tavLst>
                                        <p:tav tm="0">
                                          <p:val>
                                            <p:strVal val="#ppt_x"/>
                                          </p:val>
                                        </p:tav>
                                        <p:tav tm="100000">
                                          <p:val>
                                            <p:strVal val="#ppt_x"/>
                                          </p:val>
                                        </p:tav>
                                      </p:tavLst>
                                    </p:anim>
                                    <p:anim calcmode="lin" valueType="num">
                                      <p:cBhvr additive="base">
                                        <p:cTn id="89" dur="500" fill="hold"/>
                                        <p:tgtEl>
                                          <p:spTgt spid="100"/>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5" grpId="0"/>
      <p:bldP spid="12" grpId="2"/>
      <p:bldP spid="5" grpId="1"/>
      <p:bldP spid="10" grpId="0"/>
      <p:bldP spid="10" grpId="1"/>
      <p:bldP spid="14" grpId="0"/>
      <p:bldP spid="14" grpId="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815" y="612140"/>
            <a:ext cx="5419725" cy="645160"/>
          </a:xfrm>
          <a:prstGeom prst="rect">
            <a:avLst/>
          </a:prstGeom>
          <a:noFill/>
        </p:spPr>
        <p:txBody>
          <a:bodyPr wrap="square" rtlCol="0">
            <a:spAutoFit/>
            <a:scene3d>
              <a:camera prst="orthographicFront"/>
              <a:lightRig rig="threePt" dir="t"/>
            </a:scene3d>
          </a:bodyPr>
          <a:p>
            <a:r>
              <a:rPr lang="zh-CN" altLang="en-US" sz="3600">
                <a:solidFill>
                  <a:schemeClr val="accent1"/>
                </a:solidFill>
                <a:effectLst>
                  <a:outerShdw blurRad="38100" dist="25400" dir="5400000" algn="ctr" rotWithShape="0">
                    <a:srgbClr val="6E747A">
                      <a:alpha val="43000"/>
                    </a:srgbClr>
                  </a:outerShdw>
                </a:effectLst>
              </a:rPr>
              <a:t>②</a:t>
            </a:r>
            <a:r>
              <a:rPr lang="en-US" altLang="zh-CN" sz="3600">
                <a:solidFill>
                  <a:schemeClr val="accent1"/>
                </a:solidFill>
                <a:effectLst>
                  <a:outerShdw blurRad="38100" dist="25400" dir="5400000" algn="ctr" rotWithShape="0">
                    <a:srgbClr val="6E747A">
                      <a:alpha val="43000"/>
                    </a:srgbClr>
                  </a:outerShdw>
                </a:effectLst>
              </a:rPr>
              <a:t>LSTM</a:t>
            </a:r>
            <a:r>
              <a:rPr lang="zh-CN" altLang="en-US" sz="3600">
                <a:solidFill>
                  <a:schemeClr val="accent1"/>
                </a:solidFill>
                <a:effectLst>
                  <a:outerShdw blurRad="38100" dist="25400" dir="5400000" algn="ctr" rotWithShape="0">
                    <a:srgbClr val="6E747A">
                      <a:alpha val="43000"/>
                    </a:srgbClr>
                  </a:outerShdw>
                </a:effectLst>
              </a:rPr>
              <a:t>模型</a:t>
            </a:r>
            <a:endParaRPr lang="zh-CN" altLang="en-US" sz="3600">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8273415" y="1620520"/>
            <a:ext cx="5419725" cy="583565"/>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模型构建</a:t>
            </a:r>
            <a:endParaRPr lang="zh-CN" altLang="en-US">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713105" y="1332230"/>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数据预处</a:t>
            </a:r>
            <a:r>
              <a:rPr lang="zh-CN" altLang="en-US">
                <a:solidFill>
                  <a:schemeClr val="accent1"/>
                </a:solidFill>
                <a:effectLst>
                  <a:outerShdw blurRad="38100" dist="25400" dir="5400000" algn="ctr" rotWithShape="0">
                    <a:srgbClr val="6E747A">
                      <a:alpha val="43000"/>
                    </a:srgbClr>
                  </a:outerShdw>
                </a:effectLst>
              </a:rPr>
              <a:t>理：</a:t>
            </a:r>
            <a:endParaRPr lang="zh-CN" altLang="en-US">
              <a:solidFill>
                <a:schemeClr val="accent1"/>
              </a:solidFill>
              <a:effectLst>
                <a:outerShdw blurRad="38100" dist="25400" dir="5400000" algn="ctr" rotWithShape="0">
                  <a:srgbClr val="6E747A">
                    <a:alpha val="43000"/>
                  </a:srgbClr>
                </a:outerShdw>
              </a:effectLst>
            </a:endParaRPr>
          </a:p>
        </p:txBody>
      </p:sp>
      <p:pic>
        <p:nvPicPr>
          <p:cNvPr id="7" name="图片 6"/>
          <p:cNvPicPr>
            <a:picLocks noChangeAspect="1"/>
          </p:cNvPicPr>
          <p:nvPr/>
        </p:nvPicPr>
        <p:blipFill>
          <a:blip r:embed="rId1"/>
          <a:stretch>
            <a:fillRect/>
          </a:stretch>
        </p:blipFill>
        <p:spPr>
          <a:xfrm>
            <a:off x="1144905" y="1979930"/>
            <a:ext cx="6042660" cy="5745480"/>
          </a:xfrm>
          <a:prstGeom prst="rect">
            <a:avLst/>
          </a:prstGeom>
        </p:spPr>
      </p:pic>
      <p:pic>
        <p:nvPicPr>
          <p:cNvPr id="8" name="图片 7"/>
          <p:cNvPicPr>
            <a:picLocks noChangeAspect="1"/>
          </p:cNvPicPr>
          <p:nvPr/>
        </p:nvPicPr>
        <p:blipFill>
          <a:blip r:embed="rId2"/>
          <a:stretch>
            <a:fillRect/>
          </a:stretch>
        </p:blipFill>
        <p:spPr>
          <a:xfrm>
            <a:off x="7481570" y="2628265"/>
            <a:ext cx="8029575" cy="4305300"/>
          </a:xfrm>
          <a:prstGeom prst="rect">
            <a:avLst/>
          </a:prstGeom>
        </p:spPr>
      </p:pic>
      <p:pic>
        <p:nvPicPr>
          <p:cNvPr id="5" name="图片 4"/>
          <p:cNvPicPr>
            <a:picLocks noChangeAspect="1"/>
          </p:cNvPicPr>
          <p:nvPr/>
        </p:nvPicPr>
        <p:blipFill>
          <a:blip r:embed="rId3"/>
          <a:stretch>
            <a:fillRect/>
          </a:stretch>
        </p:blipFill>
        <p:spPr>
          <a:xfrm>
            <a:off x="8129905" y="1332230"/>
            <a:ext cx="2804160" cy="2415540"/>
          </a:xfrm>
          <a:prstGeom prst="rect">
            <a:avLst/>
          </a:prstGeom>
        </p:spPr>
      </p:pic>
      <p:sp>
        <p:nvSpPr>
          <p:cNvPr id="4" name="文本框 3"/>
          <p:cNvSpPr txBox="1"/>
          <p:nvPr/>
        </p:nvSpPr>
        <p:spPr>
          <a:xfrm>
            <a:off x="1000760" y="89979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结果展示</a:t>
            </a:r>
            <a:endParaRPr lang="zh-CN" altLang="en-US">
              <a:solidFill>
                <a:schemeClr val="accent1"/>
              </a:solidFill>
              <a:effectLst>
                <a:outerShdw blurRad="38100" dist="25400" dir="5400000" algn="ctr" rotWithShape="0">
                  <a:srgbClr val="6E747A">
                    <a:alpha val="43000"/>
                  </a:srgbClr>
                </a:outerShdw>
              </a:effectLst>
            </a:endParaRPr>
          </a:p>
        </p:txBody>
      </p:sp>
      <p:pic>
        <p:nvPicPr>
          <p:cNvPr id="9" name="图片 8"/>
          <p:cNvPicPr>
            <a:picLocks noChangeAspect="1"/>
          </p:cNvPicPr>
          <p:nvPr/>
        </p:nvPicPr>
        <p:blipFill>
          <a:blip r:embed="rId4"/>
          <a:stretch>
            <a:fillRect/>
          </a:stretch>
        </p:blipFill>
        <p:spPr>
          <a:xfrm>
            <a:off x="1144905" y="2844165"/>
            <a:ext cx="6103620" cy="4625340"/>
          </a:xfrm>
          <a:prstGeom prst="rect">
            <a:avLst/>
          </a:prstGeom>
        </p:spPr>
      </p:pic>
      <p:pic>
        <p:nvPicPr>
          <p:cNvPr id="10" name="图片 9"/>
          <p:cNvPicPr>
            <a:picLocks noChangeAspect="1"/>
          </p:cNvPicPr>
          <p:nvPr/>
        </p:nvPicPr>
        <p:blipFill>
          <a:blip r:embed="rId5"/>
          <a:stretch>
            <a:fillRect/>
          </a:stretch>
        </p:blipFill>
        <p:spPr>
          <a:xfrm>
            <a:off x="8129905" y="4401185"/>
            <a:ext cx="4572000" cy="3314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grpId="1" nodeType="click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ppt_x"/>
                                          </p:val>
                                        </p:tav>
                                      </p:tavLst>
                                    </p:anim>
                                    <p:anim calcmode="lin" valueType="num">
                                      <p:cBhvr additive="base">
                                        <p:cTn id="29" dur="500"/>
                                        <p:tgtEl>
                                          <p:spTgt spid="2"/>
                                        </p:tgtEl>
                                        <p:attrNameLst>
                                          <p:attrName>ppt_y</p:attrName>
                                        </p:attrNameLst>
                                      </p:cBhvr>
                                      <p:tavLst>
                                        <p:tav tm="0">
                                          <p:val>
                                            <p:strVal val="ppt_y"/>
                                          </p:val>
                                        </p:tav>
                                        <p:tav tm="100000">
                                          <p:val>
                                            <p:strVal val="1+ppt_h/2"/>
                                          </p:val>
                                        </p:tav>
                                      </p:tavLst>
                                    </p:anim>
                                    <p:set>
                                      <p:cBhvr>
                                        <p:cTn id="30" dur="1" fill="hold">
                                          <p:stCondLst>
                                            <p:cond delay="499"/>
                                          </p:stCondLst>
                                        </p:cTn>
                                        <p:tgtEl>
                                          <p:spTgt spid="2"/>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6"/>
                                        </p:tgtEl>
                                        <p:attrNameLst>
                                          <p:attrName>ppt_x</p:attrName>
                                        </p:attrNameLst>
                                      </p:cBhvr>
                                      <p:tavLst>
                                        <p:tav tm="0">
                                          <p:val>
                                            <p:strVal val="ppt_x"/>
                                          </p:val>
                                        </p:tav>
                                        <p:tav tm="100000">
                                          <p:val>
                                            <p:strVal val="ppt_x"/>
                                          </p:val>
                                        </p:tav>
                                      </p:tavLst>
                                    </p:anim>
                                    <p:anim calcmode="lin" valueType="num">
                                      <p:cBhvr additive="base">
                                        <p:cTn id="33" dur="500"/>
                                        <p:tgtEl>
                                          <p:spTgt spid="6"/>
                                        </p:tgtEl>
                                        <p:attrNameLst>
                                          <p:attrName>ppt_y</p:attrName>
                                        </p:attrNameLst>
                                      </p:cBhvr>
                                      <p:tavLst>
                                        <p:tav tm="0">
                                          <p:val>
                                            <p:strVal val="ppt_y"/>
                                          </p:val>
                                        </p:tav>
                                        <p:tav tm="100000">
                                          <p:val>
                                            <p:strVal val="1+ppt_h/2"/>
                                          </p:val>
                                        </p:tav>
                                      </p:tavLst>
                                    </p:anim>
                                    <p:set>
                                      <p:cBhvr>
                                        <p:cTn id="34" dur="1" fill="hold">
                                          <p:stCondLst>
                                            <p:cond delay="499"/>
                                          </p:stCondLst>
                                        </p:cTn>
                                        <p:tgtEl>
                                          <p:spTgt spid="6"/>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7"/>
                                        </p:tgtEl>
                                        <p:attrNameLst>
                                          <p:attrName>ppt_x</p:attrName>
                                        </p:attrNameLst>
                                      </p:cBhvr>
                                      <p:tavLst>
                                        <p:tav tm="0">
                                          <p:val>
                                            <p:strVal val="ppt_x"/>
                                          </p:val>
                                        </p:tav>
                                        <p:tav tm="100000">
                                          <p:val>
                                            <p:strVal val="ppt_x"/>
                                          </p:val>
                                        </p:tav>
                                      </p:tavLst>
                                    </p:anim>
                                    <p:anim calcmode="lin" valueType="num">
                                      <p:cBhvr additive="base">
                                        <p:cTn id="37" dur="500"/>
                                        <p:tgtEl>
                                          <p:spTgt spid="7"/>
                                        </p:tgtEl>
                                        <p:attrNameLst>
                                          <p:attrName>ppt_y</p:attrName>
                                        </p:attrNameLst>
                                      </p:cBhvr>
                                      <p:tavLst>
                                        <p:tav tm="0">
                                          <p:val>
                                            <p:strVal val="ppt_y"/>
                                          </p:val>
                                        </p:tav>
                                        <p:tav tm="100000">
                                          <p:val>
                                            <p:strVal val="1+ppt_h/2"/>
                                          </p:val>
                                        </p:tav>
                                      </p:tavLst>
                                    </p:anim>
                                    <p:set>
                                      <p:cBhvr>
                                        <p:cTn id="38" dur="1" fill="hold">
                                          <p:stCondLst>
                                            <p:cond delay="499"/>
                                          </p:stCondLst>
                                        </p:cTn>
                                        <p:tgtEl>
                                          <p:spTgt spid="7"/>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3"/>
                                        </p:tgtEl>
                                        <p:attrNameLst>
                                          <p:attrName>ppt_x</p:attrName>
                                        </p:attrNameLst>
                                      </p:cBhvr>
                                      <p:tavLst>
                                        <p:tav tm="0">
                                          <p:val>
                                            <p:strVal val="ppt_x"/>
                                          </p:val>
                                        </p:tav>
                                        <p:tav tm="100000">
                                          <p:val>
                                            <p:strVal val="ppt_x"/>
                                          </p:val>
                                        </p:tav>
                                      </p:tavLst>
                                    </p:anim>
                                    <p:anim calcmode="lin" valueType="num">
                                      <p:cBhvr additive="base">
                                        <p:cTn id="41" dur="500"/>
                                        <p:tgtEl>
                                          <p:spTgt spid="3"/>
                                        </p:tgtEl>
                                        <p:attrNameLst>
                                          <p:attrName>ppt_y</p:attrName>
                                        </p:attrNameLst>
                                      </p:cBhvr>
                                      <p:tavLst>
                                        <p:tav tm="0">
                                          <p:val>
                                            <p:strVal val="ppt_y"/>
                                          </p:val>
                                        </p:tav>
                                        <p:tav tm="100000">
                                          <p:val>
                                            <p:strVal val="1+ppt_h/2"/>
                                          </p:val>
                                        </p:tav>
                                      </p:tavLst>
                                    </p:anim>
                                    <p:set>
                                      <p:cBhvr>
                                        <p:cTn id="42" dur="1" fill="hold">
                                          <p:stCondLst>
                                            <p:cond delay="499"/>
                                          </p:stCondLst>
                                        </p:cTn>
                                        <p:tgtEl>
                                          <p:spTgt spid="3"/>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8"/>
                                        </p:tgtEl>
                                        <p:attrNameLst>
                                          <p:attrName>ppt_x</p:attrName>
                                        </p:attrNameLst>
                                      </p:cBhvr>
                                      <p:tavLst>
                                        <p:tav tm="0">
                                          <p:val>
                                            <p:strVal val="ppt_x"/>
                                          </p:val>
                                        </p:tav>
                                        <p:tav tm="100000">
                                          <p:val>
                                            <p:strVal val="ppt_x"/>
                                          </p:val>
                                        </p:tav>
                                      </p:tavLst>
                                    </p:anim>
                                    <p:anim calcmode="lin" valueType="num">
                                      <p:cBhvr additive="base">
                                        <p:cTn id="45" dur="500"/>
                                        <p:tgtEl>
                                          <p:spTgt spid="8"/>
                                        </p:tgtEl>
                                        <p:attrNameLst>
                                          <p:attrName>ppt_y</p:attrName>
                                        </p:attrNameLst>
                                      </p:cBhvr>
                                      <p:tavLst>
                                        <p:tav tm="0">
                                          <p:val>
                                            <p:strVal val="ppt_y"/>
                                          </p:val>
                                        </p:tav>
                                        <p:tav tm="100000">
                                          <p:val>
                                            <p:strVal val="1+ppt_h/2"/>
                                          </p:val>
                                        </p:tav>
                                      </p:tavLst>
                                    </p:anim>
                                    <p:set>
                                      <p:cBhvr>
                                        <p:cTn id="46" dur="1" fill="hold">
                                          <p:stCondLst>
                                            <p:cond delay="499"/>
                                          </p:stCondLst>
                                        </p:cTn>
                                        <p:tgtEl>
                                          <p:spTgt spid="8"/>
                                        </p:tgtEl>
                                        <p:attrNameLst>
                                          <p:attrName>style.visibility</p:attrName>
                                        </p:attrNameLst>
                                      </p:cBhvr>
                                      <p:to>
                                        <p:strVal val="hidden"/>
                                      </p:to>
                                    </p:set>
                                  </p:childTnLst>
                                </p:cTn>
                              </p:par>
                            </p:childTnLst>
                          </p:cTn>
                        </p:par>
                        <p:par>
                          <p:cTn id="47" fill="hold">
                            <p:stCondLst>
                              <p:cond delay="500"/>
                            </p:stCondLst>
                            <p:childTnLst>
                              <p:par>
                                <p:cTn id="48" presetID="18" presetClass="entr" presetSubtype="12"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strips(downLeft)">
                                      <p:cBhvr>
                                        <p:cTn id="50" dur="500"/>
                                        <p:tgtEl>
                                          <p:spTgt spid="5"/>
                                        </p:tgtEl>
                                      </p:cBhvr>
                                    </p:animEffect>
                                  </p:childTnLst>
                                </p:cTn>
                              </p:par>
                            </p:childTnLst>
                          </p:cTn>
                        </p:par>
                        <p:par>
                          <p:cTn id="51" fill="hold">
                            <p:stCondLst>
                              <p:cond delay="1000"/>
                            </p:stCondLst>
                            <p:childTnLst>
                              <p:par>
                                <p:cTn id="52" presetID="18" presetClass="entr" presetSubtype="12"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strips(downLeft)">
                                      <p:cBhvr>
                                        <p:cTn id="54" dur="500"/>
                                        <p:tgtEl>
                                          <p:spTgt spid="4"/>
                                        </p:tgtEl>
                                      </p:cBhvr>
                                    </p:animEffect>
                                  </p:childTnLst>
                                </p:cTn>
                              </p:par>
                            </p:childTnLst>
                          </p:cTn>
                        </p:par>
                        <p:par>
                          <p:cTn id="55" fill="hold">
                            <p:stCondLst>
                              <p:cond delay="1500"/>
                            </p:stCondLst>
                            <p:childTnLst>
                              <p:par>
                                <p:cTn id="56" presetID="18" presetClass="entr" presetSubtype="1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strips(downLeft)">
                                      <p:cBhvr>
                                        <p:cTn id="58" dur="500"/>
                                        <p:tgtEl>
                                          <p:spTgt spid="9"/>
                                        </p:tgtEl>
                                      </p:cBhvr>
                                    </p:animEffect>
                                  </p:childTnLst>
                                </p:cTn>
                              </p:par>
                            </p:childTnLst>
                          </p:cTn>
                        </p:par>
                        <p:par>
                          <p:cTn id="59" fill="hold">
                            <p:stCondLst>
                              <p:cond delay="2000"/>
                            </p:stCondLst>
                            <p:childTnLst>
                              <p:par>
                                <p:cTn id="60" presetID="18" presetClass="entr" presetSubtype="12"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strips(downLeft)">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2" grpId="1"/>
      <p:bldP spid="6" grpId="1"/>
      <p:bldP spid="3" grpId="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84860" y="683895"/>
            <a:ext cx="5419725" cy="583565"/>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③决策树模型</a:t>
            </a:r>
            <a:endParaRPr lang="zh-CN" altLang="en-US">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784860" y="2124075"/>
            <a:ext cx="5419725" cy="583565"/>
          </a:xfrm>
          <a:prstGeom prst="rect">
            <a:avLst/>
          </a:prstGeom>
          <a:noFill/>
        </p:spPr>
        <p:txBody>
          <a:bodyPr wrap="square" rtlCol="0">
            <a:spAutoFit/>
          </a:bodyPr>
          <a:p>
            <a:r>
              <a:rPr lang="zh-CN" altLang="en-US"/>
              <a:t>模型构建</a:t>
            </a:r>
            <a:endParaRPr lang="zh-CN" altLang="en-US"/>
          </a:p>
        </p:txBody>
      </p:sp>
      <p:pic>
        <p:nvPicPr>
          <p:cNvPr id="6" name="图片 5"/>
          <p:cNvPicPr>
            <a:picLocks noChangeAspect="1"/>
          </p:cNvPicPr>
          <p:nvPr/>
        </p:nvPicPr>
        <p:blipFill>
          <a:blip r:embed="rId1"/>
          <a:stretch>
            <a:fillRect/>
          </a:stretch>
        </p:blipFill>
        <p:spPr>
          <a:xfrm>
            <a:off x="713105" y="3025775"/>
            <a:ext cx="7162800" cy="3093720"/>
          </a:xfrm>
          <a:prstGeom prst="rect">
            <a:avLst/>
          </a:prstGeom>
        </p:spPr>
      </p:pic>
      <p:sp>
        <p:nvSpPr>
          <p:cNvPr id="4" name="文本框 3"/>
          <p:cNvSpPr txBox="1"/>
          <p:nvPr/>
        </p:nvSpPr>
        <p:spPr>
          <a:xfrm>
            <a:off x="8130540" y="2268220"/>
            <a:ext cx="7407275" cy="4684395"/>
          </a:xfrm>
          <a:prstGeom prst="rect">
            <a:avLst/>
          </a:prstGeom>
          <a:noFill/>
        </p:spPr>
        <p:txBody>
          <a:bodyPr wrap="square" rtlCol="0" anchor="t">
            <a:noAutofit/>
          </a:bodyPr>
          <a:p>
            <a:r>
              <a:rPr lang="zh-CN" altLang="en-US">
                <a:latin typeface="+mj-ea"/>
                <a:ea typeface="+mj-ea"/>
                <a:cs typeface="+mj-ea"/>
              </a:rPr>
              <a:t>首先从数据集中将标签列单独提取出来作为y，将其余特征列提取出来作为X，然后使用</a:t>
            </a:r>
            <a:r>
              <a:rPr lang="zh-CN" altLang="en-US">
                <a:latin typeface="+mn-ea"/>
                <a:cs typeface="+mj-ea"/>
              </a:rPr>
              <a:t>train</a:t>
            </a:r>
            <a:r>
              <a:rPr lang="zh-CN" altLang="en-US">
                <a:latin typeface="+mj-ea"/>
                <a:ea typeface="+mj-ea"/>
                <a:cs typeface="+mj-ea"/>
              </a:rPr>
              <a:t>_test_split函数将数据集分为训练集和测试集。接着，使用随机森林算法（Random Forest）建立分类模型，并对模型进行训练。然后，计算模型在训练集和测试集上的准确率，并打印输出。其中，准确率是指模型正确预测样本所占的比例。</a:t>
            </a:r>
            <a:endParaRPr lang="zh-CN" altLang="en-US">
              <a:latin typeface="+mj-ea"/>
              <a:ea typeface="+mj-ea"/>
              <a:cs typeface="+mj-ea"/>
            </a:endParaRPr>
          </a:p>
        </p:txBody>
      </p:sp>
      <p:sp>
        <p:nvSpPr>
          <p:cNvPr id="5" name="文本框 4"/>
          <p:cNvSpPr txBox="1"/>
          <p:nvPr/>
        </p:nvSpPr>
        <p:spPr>
          <a:xfrm>
            <a:off x="1073150" y="2628265"/>
            <a:ext cx="6624320" cy="5266690"/>
          </a:xfrm>
          <a:prstGeom prst="rect">
            <a:avLst/>
          </a:prstGeom>
          <a:noFill/>
        </p:spPr>
        <p:txBody>
          <a:bodyPr wrap="square" rtlCol="0" anchor="t">
            <a:noAutofit/>
          </a:bodyPr>
          <a:p>
            <a:r>
              <a:rPr lang="zh-CN" altLang="en-US">
                <a:latin typeface="+mn-ea"/>
              </a:rPr>
              <a:t>该模型的作用是根据草莓生长环境和气象条件等特征，预测草莓的品质或其他相关信息。其原理是利用随机森林算法从历史数据中学习到特征与标签之间的关系，并使用所学习到的关系对新的数据进行预测</a:t>
            </a:r>
            <a:r>
              <a:rPr lang="zh-CN" altLang="en-US">
                <a:latin typeface="宋体" panose="02010600030101010101" pitchFamily="2" charset="-122"/>
                <a:ea typeface="宋体" panose="02010600030101010101" pitchFamily="2" charset="-122"/>
              </a:rPr>
              <a:t>。</a:t>
            </a:r>
            <a:endParaRPr lang="zh-CN" altLang="en-US">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7625715" y="2340610"/>
            <a:ext cx="8687435" cy="4347845"/>
          </a:xfrm>
          <a:prstGeom prst="rect">
            <a:avLst/>
          </a:prstGeom>
        </p:spPr>
      </p:pic>
      <p:pic>
        <p:nvPicPr>
          <p:cNvPr id="8" name="图片 7"/>
          <p:cNvPicPr>
            <a:picLocks noChangeAspect="1"/>
          </p:cNvPicPr>
          <p:nvPr/>
        </p:nvPicPr>
        <p:blipFill>
          <a:blip r:embed="rId3"/>
          <a:stretch>
            <a:fillRect/>
          </a:stretch>
        </p:blipFill>
        <p:spPr>
          <a:xfrm>
            <a:off x="7625715" y="2628265"/>
            <a:ext cx="7963535" cy="4322445"/>
          </a:xfrm>
          <a:prstGeom prst="rect">
            <a:avLst/>
          </a:prstGeom>
        </p:spPr>
      </p:pic>
      <p:pic>
        <p:nvPicPr>
          <p:cNvPr id="9" name="图片 8"/>
          <p:cNvPicPr>
            <a:picLocks noChangeAspect="1"/>
          </p:cNvPicPr>
          <p:nvPr/>
        </p:nvPicPr>
        <p:blipFill>
          <a:blip r:embed="rId4"/>
          <a:stretch>
            <a:fillRect/>
          </a:stretch>
        </p:blipFill>
        <p:spPr>
          <a:xfrm>
            <a:off x="5177155" y="972185"/>
            <a:ext cx="5100955" cy="1131570"/>
          </a:xfrm>
          <a:prstGeom prst="rect">
            <a:avLst/>
          </a:prstGeom>
        </p:spPr>
      </p:pic>
      <p:pic>
        <p:nvPicPr>
          <p:cNvPr id="10" name="图片 9"/>
          <p:cNvPicPr>
            <a:picLocks noChangeAspect="1"/>
          </p:cNvPicPr>
          <p:nvPr/>
        </p:nvPicPr>
        <p:blipFill>
          <a:blip r:embed="rId5"/>
          <a:stretch>
            <a:fillRect/>
          </a:stretch>
        </p:blipFill>
        <p:spPr>
          <a:xfrm>
            <a:off x="353060" y="2412365"/>
            <a:ext cx="7304405" cy="4594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amond(in)">
                                      <p:cBhvr>
                                        <p:cTn id="10" dur="2000"/>
                                        <p:tgtEl>
                                          <p:spTgt spid="3"/>
                                        </p:tgtEl>
                                      </p:cBhvr>
                                    </p:animEffect>
                                  </p:childTnLst>
                                </p:cTn>
                              </p:par>
                              <p:par>
                                <p:cTn id="11" presetID="8"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amond(in)">
                                      <p:cBhvr>
                                        <p:cTn id="13" dur="2000"/>
                                        <p:tgtEl>
                                          <p:spTgt spid="6"/>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amond(in)">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xit" presetSubtype="32" fill="hold" grpId="1" nodeType="clickEffect">
                                  <p:stCondLst>
                                    <p:cond delay="0"/>
                                  </p:stCondLst>
                                  <p:childTnLst>
                                    <p:animEffect transition="out" filter="box(out)">
                                      <p:cBhvr>
                                        <p:cTn id="20" dur="2000"/>
                                        <p:tgtEl>
                                          <p:spTgt spid="2"/>
                                        </p:tgtEl>
                                      </p:cBhvr>
                                    </p:animEffect>
                                    <p:set>
                                      <p:cBhvr>
                                        <p:cTn id="21" dur="1" fill="hold">
                                          <p:stCondLst>
                                            <p:cond delay="1999"/>
                                          </p:stCondLst>
                                        </p:cTn>
                                        <p:tgtEl>
                                          <p:spTgt spid="2"/>
                                        </p:tgtEl>
                                        <p:attrNameLst>
                                          <p:attrName>style.visibility</p:attrName>
                                        </p:attrNameLst>
                                      </p:cBhvr>
                                      <p:to>
                                        <p:strVal val="hidden"/>
                                      </p:to>
                                    </p:set>
                                  </p:childTnLst>
                                </p:cTn>
                              </p:par>
                              <p:par>
                                <p:cTn id="22" presetID="4" presetClass="exit" presetSubtype="32" fill="hold" grpId="1" nodeType="withEffect">
                                  <p:stCondLst>
                                    <p:cond delay="0"/>
                                  </p:stCondLst>
                                  <p:childTnLst>
                                    <p:animEffect transition="out" filter="box(out)">
                                      <p:cBhvr>
                                        <p:cTn id="23" dur="2000"/>
                                        <p:tgtEl>
                                          <p:spTgt spid="3"/>
                                        </p:tgtEl>
                                      </p:cBhvr>
                                    </p:animEffect>
                                    <p:set>
                                      <p:cBhvr>
                                        <p:cTn id="24" dur="1" fill="hold">
                                          <p:stCondLst>
                                            <p:cond delay="1999"/>
                                          </p:stCondLst>
                                        </p:cTn>
                                        <p:tgtEl>
                                          <p:spTgt spid="3"/>
                                        </p:tgtEl>
                                        <p:attrNameLst>
                                          <p:attrName>style.visibility</p:attrName>
                                        </p:attrNameLst>
                                      </p:cBhvr>
                                      <p:to>
                                        <p:strVal val="hidden"/>
                                      </p:to>
                                    </p:set>
                                  </p:childTnLst>
                                </p:cTn>
                              </p:par>
                              <p:par>
                                <p:cTn id="25" presetID="4" presetClass="exit" presetSubtype="32" fill="hold" nodeType="withEffect">
                                  <p:stCondLst>
                                    <p:cond delay="0"/>
                                  </p:stCondLst>
                                  <p:childTnLst>
                                    <p:animEffect transition="out" filter="box(out)">
                                      <p:cBhvr>
                                        <p:cTn id="26" dur="2000"/>
                                        <p:tgtEl>
                                          <p:spTgt spid="6"/>
                                        </p:tgtEl>
                                      </p:cBhvr>
                                    </p:animEffect>
                                    <p:set>
                                      <p:cBhvr>
                                        <p:cTn id="27" dur="1" fill="hold">
                                          <p:stCondLst>
                                            <p:cond delay="1999"/>
                                          </p:stCondLst>
                                        </p:cTn>
                                        <p:tgtEl>
                                          <p:spTgt spid="6"/>
                                        </p:tgtEl>
                                        <p:attrNameLst>
                                          <p:attrName>style.visibility</p:attrName>
                                        </p:attrNameLst>
                                      </p:cBhvr>
                                      <p:to>
                                        <p:strVal val="hidden"/>
                                      </p:to>
                                    </p:set>
                                  </p:childTnLst>
                                </p:cTn>
                              </p:par>
                              <p:par>
                                <p:cTn id="28" presetID="4" presetClass="exit" presetSubtype="32" fill="hold" grpId="1" nodeType="withEffect">
                                  <p:stCondLst>
                                    <p:cond delay="0"/>
                                  </p:stCondLst>
                                  <p:childTnLst>
                                    <p:animEffect transition="out" filter="box(out)">
                                      <p:cBhvr>
                                        <p:cTn id="29" dur="2000"/>
                                        <p:tgtEl>
                                          <p:spTgt spid="4"/>
                                        </p:tgtEl>
                                      </p:cBhvr>
                                    </p:animEffect>
                                    <p:set>
                                      <p:cBhvr>
                                        <p:cTn id="30" dur="1" fill="hold">
                                          <p:stCondLst>
                                            <p:cond delay="1999"/>
                                          </p:stCondLst>
                                        </p:cTn>
                                        <p:tgtEl>
                                          <p:spTgt spid="4"/>
                                        </p:tgtEl>
                                        <p:attrNameLst>
                                          <p:attrName>style.visibility</p:attrName>
                                        </p:attrNameLst>
                                      </p:cBhvr>
                                      <p:to>
                                        <p:strVal val="hidden"/>
                                      </p:to>
                                    </p:set>
                                  </p:childTnLst>
                                </p:cTn>
                              </p:par>
                            </p:childTnLst>
                          </p:cTn>
                        </p:par>
                        <p:par>
                          <p:cTn id="31" fill="hold">
                            <p:stCondLst>
                              <p:cond delay="2000"/>
                            </p:stCondLst>
                            <p:childTnLst>
                              <p:par>
                                <p:cTn id="32" presetID="18" presetClass="entr" presetSubtype="12"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trips(downLeft)">
                                      <p:cBhvr>
                                        <p:cTn id="34" dur="500"/>
                                        <p:tgtEl>
                                          <p:spTgt spid="5"/>
                                        </p:tgtEl>
                                      </p:cBhvr>
                                    </p:animEffect>
                                  </p:childTnLst>
                                </p:cTn>
                              </p:par>
                              <p:par>
                                <p:cTn id="35" presetID="18" presetClass="entr" presetSubtype="12"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strips(down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xit" presetSubtype="12" fill="hold" grpId="1" nodeType="clickEffect">
                                  <p:stCondLst>
                                    <p:cond delay="0"/>
                                  </p:stCondLst>
                                  <p:childTnLst>
                                    <p:animEffect transition="out" filter="strips(downLeft)">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8" presetClass="exit" presetSubtype="12" fill="hold" nodeType="withEffect">
                                  <p:stCondLst>
                                    <p:cond delay="0"/>
                                  </p:stCondLst>
                                  <p:childTnLst>
                                    <p:animEffect transition="out" filter="strips(downLeft)">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childTnLst>
                          </p:cTn>
                        </p:par>
                        <p:par>
                          <p:cTn id="46" fill="hold">
                            <p:stCondLst>
                              <p:cond delay="500"/>
                            </p:stCondLst>
                            <p:childTnLst>
                              <p:par>
                                <p:cTn id="47" presetID="21" presetClass="entr" presetSubtype="1"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heel(1)">
                                      <p:cBhvr>
                                        <p:cTn id="49" dur="2000"/>
                                        <p:tgtEl>
                                          <p:spTgt spid="9"/>
                                        </p:tgtEl>
                                      </p:cBhvr>
                                    </p:animEffect>
                                  </p:childTnLst>
                                </p:cTn>
                              </p:par>
                              <p:par>
                                <p:cTn id="50" presetID="21" presetClass="entr" presetSubtype="1"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heel(1)">
                                      <p:cBhvr>
                                        <p:cTn id="52" dur="2000"/>
                                        <p:tgtEl>
                                          <p:spTgt spid="10"/>
                                        </p:tgtEl>
                                      </p:cBhvr>
                                    </p:animEffect>
                                  </p:childTnLst>
                                </p:cTn>
                              </p:par>
                              <p:par>
                                <p:cTn id="53" presetID="21" presetClass="entr" presetSubtype="1"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heel(1)">
                                      <p:cBhvr>
                                        <p:cTn id="5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 grpId="1"/>
      <p:bldP spid="3" grpId="1"/>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84860" y="972185"/>
            <a:ext cx="5419725" cy="583565"/>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ER</a:t>
            </a:r>
            <a:r>
              <a:rPr lang="zh-CN" altLang="en-US">
                <a:solidFill>
                  <a:schemeClr val="accent1"/>
                </a:solidFill>
                <a:effectLst>
                  <a:outerShdw blurRad="38100" dist="25400" dir="5400000" algn="ctr" rotWithShape="0">
                    <a:srgbClr val="6E747A">
                      <a:alpha val="43000"/>
                    </a:srgbClr>
                  </a:outerShdw>
                </a:effectLst>
              </a:rPr>
              <a:t>图设计</a:t>
            </a:r>
            <a:endParaRPr lang="zh-CN" altLang="en-US">
              <a:solidFill>
                <a:schemeClr val="accent1"/>
              </a:solidFill>
              <a:effectLst>
                <a:outerShdw blurRad="38100" dist="25400" dir="5400000" algn="ctr" rotWithShape="0">
                  <a:srgbClr val="6E747A">
                    <a:alpha val="43000"/>
                  </a:srgbClr>
                </a:outerShdw>
              </a:effectLst>
            </a:endParaRPr>
          </a:p>
        </p:txBody>
      </p:sp>
      <p:pic>
        <p:nvPicPr>
          <p:cNvPr id="6" name="图片 14" descr="IMG_256"/>
          <p:cNvPicPr>
            <a:picLocks noChangeAspect="1"/>
          </p:cNvPicPr>
          <p:nvPr>
            <p:custDataLst>
              <p:tags r:id="rId1"/>
            </p:custDataLst>
          </p:nvPr>
        </p:nvPicPr>
        <p:blipFill>
          <a:blip r:embed="rId2"/>
          <a:stretch>
            <a:fillRect/>
          </a:stretch>
        </p:blipFill>
        <p:spPr>
          <a:xfrm>
            <a:off x="2440940" y="2412365"/>
            <a:ext cx="11145520" cy="483489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8280" y="-35560"/>
            <a:ext cx="12592685" cy="938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任意多边形 197"/>
          <p:cNvSpPr/>
          <p:nvPr/>
        </p:nvSpPr>
        <p:spPr>
          <a:xfrm rot="2968493">
            <a:off x="1017512" y="-2334757"/>
            <a:ext cx="3975617" cy="4909058"/>
          </a:xfrm>
          <a:custGeom>
            <a:avLst/>
            <a:gdLst>
              <a:gd name="connsiteX0" fmla="*/ 0 w 3074988"/>
              <a:gd name="connsiteY0" fmla="*/ 0 h 3613150"/>
              <a:gd name="connsiteX1" fmla="*/ 3074988 w 3074988"/>
              <a:gd name="connsiteY1" fmla="*/ 0 h 3613150"/>
              <a:gd name="connsiteX2" fmla="*/ 3074988 w 3074988"/>
              <a:gd name="connsiteY2" fmla="*/ 3613150 h 3613150"/>
              <a:gd name="connsiteX3" fmla="*/ 0 w 3074988"/>
              <a:gd name="connsiteY3" fmla="*/ 3613150 h 3613150"/>
              <a:gd name="connsiteX4" fmla="*/ 0 w 3074988"/>
              <a:gd name="connsiteY4" fmla="*/ 0 h 3613150"/>
              <a:gd name="connsiteX0-1" fmla="*/ 1366598 w 3074988"/>
              <a:gd name="connsiteY0-2" fmla="*/ 1907544 h 3613150"/>
              <a:gd name="connsiteX1-3" fmla="*/ 3074988 w 3074988"/>
              <a:gd name="connsiteY1-4" fmla="*/ 0 h 3613150"/>
              <a:gd name="connsiteX2-5" fmla="*/ 3074988 w 3074988"/>
              <a:gd name="connsiteY2-6" fmla="*/ 3613150 h 3613150"/>
              <a:gd name="connsiteX3-7" fmla="*/ 0 w 3074988"/>
              <a:gd name="connsiteY3-8" fmla="*/ 3613150 h 3613150"/>
              <a:gd name="connsiteX4-9" fmla="*/ 1366598 w 3074988"/>
              <a:gd name="connsiteY4-10" fmla="*/ 1907544 h 3613150"/>
              <a:gd name="connsiteX0-11" fmla="*/ 1266412 w 2974802"/>
              <a:gd name="connsiteY0-12" fmla="*/ 1907544 h 3613150"/>
              <a:gd name="connsiteX1-13" fmla="*/ 2974802 w 2974802"/>
              <a:gd name="connsiteY1-14" fmla="*/ 0 h 3613150"/>
              <a:gd name="connsiteX2-15" fmla="*/ 2974802 w 2974802"/>
              <a:gd name="connsiteY2-16" fmla="*/ 3613150 h 3613150"/>
              <a:gd name="connsiteX3-17" fmla="*/ 0 w 2974802"/>
              <a:gd name="connsiteY3-18" fmla="*/ 3389006 h 3613150"/>
              <a:gd name="connsiteX4-19" fmla="*/ 1266412 w 2974802"/>
              <a:gd name="connsiteY4-20" fmla="*/ 1907544 h 3613150"/>
              <a:gd name="connsiteX0-21" fmla="*/ 1266412 w 2974802"/>
              <a:gd name="connsiteY0-22" fmla="*/ 1967665 h 3673271"/>
              <a:gd name="connsiteX1-23" fmla="*/ 2948448 w 2974802"/>
              <a:gd name="connsiteY1-24" fmla="*/ 0 h 3673271"/>
              <a:gd name="connsiteX2-25" fmla="*/ 2974802 w 2974802"/>
              <a:gd name="connsiteY2-26" fmla="*/ 3673271 h 3673271"/>
              <a:gd name="connsiteX3-27" fmla="*/ 0 w 2974802"/>
              <a:gd name="connsiteY3-28" fmla="*/ 3449127 h 3673271"/>
              <a:gd name="connsiteX4-29" fmla="*/ 1266412 w 2974802"/>
              <a:gd name="connsiteY4-30" fmla="*/ 1967665 h 36732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4802" h="3673271">
                <a:moveTo>
                  <a:pt x="1266412" y="1967665"/>
                </a:moveTo>
                <a:lnTo>
                  <a:pt x="2948448" y="0"/>
                </a:lnTo>
                <a:lnTo>
                  <a:pt x="2974802" y="3673271"/>
                </a:lnTo>
                <a:lnTo>
                  <a:pt x="0" y="3449127"/>
                </a:lnTo>
                <a:lnTo>
                  <a:pt x="1266412" y="1967665"/>
                </a:lnTo>
                <a:close/>
              </a:path>
            </a:pathLst>
          </a:custGeom>
          <a:solidFill>
            <a:srgbClr val="176FB8">
              <a:alpha val="8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99" name="直接连接符 198"/>
          <p:cNvCxnSpPr/>
          <p:nvPr/>
        </p:nvCxnSpPr>
        <p:spPr>
          <a:xfrm flipV="1">
            <a:off x="3113096" y="7525122"/>
            <a:ext cx="1448958" cy="1470171"/>
          </a:xfrm>
          <a:prstGeom prst="line">
            <a:avLst/>
          </a:prstGeom>
          <a:ln w="3175">
            <a:solidFill>
              <a:srgbClr val="D76739"/>
            </a:solidFill>
          </a:ln>
        </p:spPr>
        <p:style>
          <a:lnRef idx="1">
            <a:schemeClr val="accent1"/>
          </a:lnRef>
          <a:fillRef idx="0">
            <a:schemeClr val="accent1"/>
          </a:fillRef>
          <a:effectRef idx="0">
            <a:schemeClr val="accent1"/>
          </a:effectRef>
          <a:fontRef idx="minor">
            <a:schemeClr val="tx1"/>
          </a:fontRef>
        </p:style>
      </p:cxnSp>
      <p:sp>
        <p:nvSpPr>
          <p:cNvPr id="200" name="任意多边形 199"/>
          <p:cNvSpPr/>
          <p:nvPr/>
        </p:nvSpPr>
        <p:spPr>
          <a:xfrm>
            <a:off x="3232785" y="-53340"/>
            <a:ext cx="12226925" cy="9406890"/>
          </a:xfrm>
          <a:custGeom>
            <a:avLst/>
            <a:gdLst>
              <a:gd name="connsiteX0" fmla="*/ 0 w 12182475"/>
              <a:gd name="connsiteY0" fmla="*/ 7038975 h 7038975"/>
              <a:gd name="connsiteX1" fmla="*/ 6091238 w 12182475"/>
              <a:gd name="connsiteY1" fmla="*/ 0 h 7038975"/>
              <a:gd name="connsiteX2" fmla="*/ 12182475 w 12182475"/>
              <a:gd name="connsiteY2" fmla="*/ 7038975 h 7038975"/>
              <a:gd name="connsiteX3" fmla="*/ 0 w 12182475"/>
              <a:gd name="connsiteY3" fmla="*/ 7038975 h 7038975"/>
              <a:gd name="connsiteX0-1" fmla="*/ 0 w 12182475"/>
              <a:gd name="connsiteY0-2" fmla="*/ 6858000 h 6858000"/>
              <a:gd name="connsiteX1-3" fmla="*/ 6824663 w 12182475"/>
              <a:gd name="connsiteY1-4" fmla="*/ 0 h 6858000"/>
              <a:gd name="connsiteX2-5" fmla="*/ 12182475 w 12182475"/>
              <a:gd name="connsiteY2-6" fmla="*/ 6858000 h 6858000"/>
              <a:gd name="connsiteX3-7" fmla="*/ 0 w 12182475"/>
              <a:gd name="connsiteY3-8" fmla="*/ 6858000 h 6858000"/>
              <a:gd name="connsiteX0-9" fmla="*/ 0 w 12182475"/>
              <a:gd name="connsiteY0-10" fmla="*/ 6858000 h 6858000"/>
              <a:gd name="connsiteX1-11" fmla="*/ 6824663 w 12182475"/>
              <a:gd name="connsiteY1-12" fmla="*/ 0 h 6858000"/>
              <a:gd name="connsiteX2-13" fmla="*/ 12182475 w 12182475"/>
              <a:gd name="connsiteY2-14" fmla="*/ 6858000 h 6858000"/>
              <a:gd name="connsiteX3-15" fmla="*/ 0 w 12182475"/>
              <a:gd name="connsiteY3-16" fmla="*/ 6858000 h 6858000"/>
              <a:gd name="connsiteX0-17" fmla="*/ 0 w 12182475"/>
              <a:gd name="connsiteY0-18" fmla="*/ 6858000 h 6858000"/>
              <a:gd name="connsiteX1-19" fmla="*/ 6824663 w 12182475"/>
              <a:gd name="connsiteY1-20" fmla="*/ 0 h 6858000"/>
              <a:gd name="connsiteX2-21" fmla="*/ 12182475 w 12182475"/>
              <a:gd name="connsiteY2-22" fmla="*/ 6858000 h 6858000"/>
              <a:gd name="connsiteX3-23" fmla="*/ 0 w 12182475"/>
              <a:gd name="connsiteY3-24" fmla="*/ 6858000 h 6858000"/>
              <a:gd name="connsiteX0-25" fmla="*/ 0 w 12220575"/>
              <a:gd name="connsiteY0-26" fmla="*/ 6857999 h 6858000"/>
              <a:gd name="connsiteX1-27" fmla="*/ 6862763 w 12220575"/>
              <a:gd name="connsiteY1-28" fmla="*/ 0 h 6858000"/>
              <a:gd name="connsiteX2-29" fmla="*/ 12220575 w 12220575"/>
              <a:gd name="connsiteY2-30" fmla="*/ 6858000 h 6858000"/>
              <a:gd name="connsiteX3-31" fmla="*/ 0 w 12220575"/>
              <a:gd name="connsiteY3-32" fmla="*/ 6857999 h 6858000"/>
              <a:gd name="connsiteX0-33" fmla="*/ 0 w 8715375"/>
              <a:gd name="connsiteY0-34" fmla="*/ 6857999 h 6857999"/>
              <a:gd name="connsiteX1-35" fmla="*/ 6862763 w 8715375"/>
              <a:gd name="connsiteY1-36" fmla="*/ 0 h 6857999"/>
              <a:gd name="connsiteX2-37" fmla="*/ 8715375 w 8715375"/>
              <a:gd name="connsiteY2-38" fmla="*/ 6857999 h 6857999"/>
              <a:gd name="connsiteX3-39" fmla="*/ 0 w 8715375"/>
              <a:gd name="connsiteY3-40" fmla="*/ 6857999 h 6857999"/>
              <a:gd name="connsiteX0-41" fmla="*/ 0 w 8763000"/>
              <a:gd name="connsiteY0-42" fmla="*/ 6858000 h 6858000"/>
              <a:gd name="connsiteX1-43" fmla="*/ 6910388 w 8763000"/>
              <a:gd name="connsiteY1-44" fmla="*/ 0 h 6858000"/>
              <a:gd name="connsiteX2-45" fmla="*/ 8763000 w 8763000"/>
              <a:gd name="connsiteY2-46" fmla="*/ 6857999 h 6858000"/>
              <a:gd name="connsiteX3-47" fmla="*/ 0 w 8763000"/>
              <a:gd name="connsiteY3-48" fmla="*/ 6858000 h 6858000"/>
            </a:gdLst>
            <a:ahLst/>
            <a:cxnLst>
              <a:cxn ang="0">
                <a:pos x="connsiteX0-1" y="connsiteY0-2"/>
              </a:cxn>
              <a:cxn ang="0">
                <a:pos x="connsiteX1-3" y="connsiteY1-4"/>
              </a:cxn>
              <a:cxn ang="0">
                <a:pos x="connsiteX2-5" y="connsiteY2-6"/>
              </a:cxn>
              <a:cxn ang="0">
                <a:pos x="connsiteX3-7" y="connsiteY3-8"/>
              </a:cxn>
            </a:cxnLst>
            <a:rect l="l" t="t" r="r" b="b"/>
            <a:pathLst>
              <a:path w="8763000" h="6858000">
                <a:moveTo>
                  <a:pt x="0" y="6858000"/>
                </a:moveTo>
                <a:lnTo>
                  <a:pt x="6910388" y="0"/>
                </a:lnTo>
                <a:lnTo>
                  <a:pt x="8763000" y="6857999"/>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1" name="文本框 5"/>
          <p:cNvSpPr txBox="1">
            <a:spLocks noChangeArrowheads="1"/>
          </p:cNvSpPr>
          <p:nvPr/>
        </p:nvSpPr>
        <p:spPr bwMode="auto">
          <a:xfrm>
            <a:off x="1920229" y="799765"/>
            <a:ext cx="2286934" cy="102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chemeClr val="bg1"/>
                </a:solidFill>
                <a:latin typeface="微软雅黑" panose="020B0503020204020204" pitchFamily="34" charset="-122"/>
                <a:ea typeface="微软雅黑" panose="020B0503020204020204" pitchFamily="34" charset="-122"/>
              </a:rPr>
              <a:t>目 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02" name="矩形 201"/>
          <p:cNvSpPr/>
          <p:nvPr/>
        </p:nvSpPr>
        <p:spPr>
          <a:xfrm>
            <a:off x="1945687" y="1828674"/>
            <a:ext cx="3377364" cy="584775"/>
          </a:xfrm>
          <a:prstGeom prst="rect">
            <a:avLst/>
          </a:prstGeom>
        </p:spPr>
        <p:txBody>
          <a:bodyPr>
            <a:spAutoFit/>
          </a:bodyPr>
          <a:lstStyle/>
          <a:p>
            <a:pPr algn="dist" fontAlgn="auto">
              <a:spcBef>
                <a:spcPts val="0"/>
              </a:spcBef>
              <a:spcAft>
                <a:spcPts val="0"/>
              </a:spcAft>
              <a:defRPr/>
            </a:pPr>
            <a:r>
              <a:rPr lang="en-US" altLang="zh-CN" dirty="0">
                <a:solidFill>
                  <a:schemeClr val="bg1"/>
                </a:solidFill>
                <a:latin typeface="+mj-ea"/>
                <a:ea typeface="+mj-ea"/>
              </a:rPr>
              <a:t>CONT</a:t>
            </a:r>
            <a:r>
              <a:rPr lang="en-US" altLang="zh-CN" dirty="0">
                <a:solidFill>
                  <a:srgbClr val="E94C18"/>
                </a:solidFill>
                <a:latin typeface="+mj-ea"/>
                <a:ea typeface="+mj-ea"/>
              </a:rPr>
              <a:t>ENTS</a:t>
            </a:r>
            <a:endParaRPr lang="zh-CN" altLang="en-US" dirty="0">
              <a:solidFill>
                <a:srgbClr val="E94C18"/>
              </a:solidFill>
              <a:latin typeface="+mj-ea"/>
              <a:ea typeface="+mj-ea"/>
            </a:endParaRPr>
          </a:p>
        </p:txBody>
      </p:sp>
      <p:grpSp>
        <p:nvGrpSpPr>
          <p:cNvPr id="4" name="组合 3"/>
          <p:cNvGrpSpPr/>
          <p:nvPr/>
        </p:nvGrpSpPr>
        <p:grpSpPr>
          <a:xfrm>
            <a:off x="11313400" y="979586"/>
            <a:ext cx="963817" cy="963817"/>
            <a:chOff x="9933802" y="1324813"/>
            <a:chExt cx="967386" cy="967386"/>
          </a:xfrm>
        </p:grpSpPr>
        <p:sp>
          <p:nvSpPr>
            <p:cNvPr id="206" name="矩形 205"/>
            <p:cNvSpPr/>
            <p:nvPr/>
          </p:nvSpPr>
          <p:spPr>
            <a:xfrm rot="2700000">
              <a:off x="9933802" y="1324813"/>
              <a:ext cx="967386" cy="967386"/>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7" name="文本框 46"/>
            <p:cNvSpPr txBox="1">
              <a:spLocks noChangeArrowheads="1"/>
            </p:cNvSpPr>
            <p:nvPr/>
          </p:nvSpPr>
          <p:spPr bwMode="auto">
            <a:xfrm>
              <a:off x="9986838" y="1335421"/>
              <a:ext cx="891013" cy="86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000" dirty="0">
                  <a:solidFill>
                    <a:schemeClr val="bg1"/>
                  </a:solidFill>
                  <a:latin typeface="微软雅黑" panose="020B0503020204020204" pitchFamily="34" charset="-122"/>
                  <a:ea typeface="微软雅黑" panose="020B0503020204020204" pitchFamily="34" charset="-122"/>
                </a:rPr>
                <a:t>1</a:t>
              </a:r>
              <a:endParaRPr lang="zh-CN" altLang="en-US" sz="50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8027976" y="4207519"/>
            <a:ext cx="963817" cy="963817"/>
            <a:chOff x="7811052" y="3331441"/>
            <a:chExt cx="967386" cy="967386"/>
          </a:xfrm>
        </p:grpSpPr>
        <p:sp>
          <p:nvSpPr>
            <p:cNvPr id="205" name="矩形 204"/>
            <p:cNvSpPr/>
            <p:nvPr/>
          </p:nvSpPr>
          <p:spPr>
            <a:xfrm rot="2700000">
              <a:off x="7811052" y="3331441"/>
              <a:ext cx="967386" cy="967386"/>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8" name="文本框 47"/>
            <p:cNvSpPr txBox="1">
              <a:spLocks noChangeArrowheads="1"/>
            </p:cNvSpPr>
            <p:nvPr/>
          </p:nvSpPr>
          <p:spPr bwMode="auto">
            <a:xfrm>
              <a:off x="7849238" y="3342047"/>
              <a:ext cx="891013" cy="86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000" dirty="0">
                  <a:solidFill>
                    <a:schemeClr val="bg1"/>
                  </a:solidFill>
                  <a:latin typeface="微软雅黑" panose="020B0503020204020204" pitchFamily="34" charset="-122"/>
                  <a:ea typeface="微软雅黑" panose="020B0503020204020204" pitchFamily="34" charset="-122"/>
                </a:rPr>
                <a:t>3</a:t>
              </a:r>
              <a:endParaRPr lang="zh-CN" altLang="en-US" sz="5000" dirty="0">
                <a:solidFill>
                  <a:schemeClr val="bg1"/>
                </a:solidFill>
                <a:latin typeface="微软雅黑" panose="020B0503020204020204" pitchFamily="34" charset="-122"/>
                <a:ea typeface="微软雅黑" panose="020B0503020204020204" pitchFamily="34" charset="-122"/>
              </a:endParaRPr>
            </a:p>
          </p:txBody>
        </p:sp>
      </p:grpSp>
      <p:sp>
        <p:nvSpPr>
          <p:cNvPr id="211" name="文本框 18"/>
          <p:cNvSpPr txBox="1">
            <a:spLocks noChangeArrowheads="1"/>
          </p:cNvSpPr>
          <p:nvPr/>
        </p:nvSpPr>
        <p:spPr bwMode="auto">
          <a:xfrm>
            <a:off x="12132319" y="1663519"/>
            <a:ext cx="31239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rgbClr val="E94C18"/>
                </a:solidFill>
                <a:latin typeface="微软雅黑" panose="020B0503020204020204" pitchFamily="34" charset="-122"/>
                <a:ea typeface="微软雅黑" panose="020B0503020204020204" pitchFamily="34" charset="-122"/>
              </a:rPr>
              <a:t>背景介绍</a:t>
            </a:r>
            <a:endParaRPr lang="zh-CN" altLang="en-US" sz="4000" b="1" dirty="0">
              <a:solidFill>
                <a:srgbClr val="E94C18"/>
              </a:solidFill>
              <a:latin typeface="微软雅黑" panose="020B0503020204020204" pitchFamily="34" charset="-122"/>
              <a:ea typeface="微软雅黑" panose="020B0503020204020204" pitchFamily="34" charset="-122"/>
            </a:endParaRPr>
          </a:p>
        </p:txBody>
      </p:sp>
      <p:sp>
        <p:nvSpPr>
          <p:cNvPr id="235" name="文本框 18"/>
          <p:cNvSpPr txBox="1">
            <a:spLocks noChangeArrowheads="1"/>
          </p:cNvSpPr>
          <p:nvPr/>
        </p:nvSpPr>
        <p:spPr bwMode="auto">
          <a:xfrm>
            <a:off x="10505443" y="3285539"/>
            <a:ext cx="5948911"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rgbClr val="E94C18"/>
                </a:solidFill>
                <a:latin typeface="微软雅黑" panose="020B0503020204020204" pitchFamily="34" charset="-122"/>
                <a:ea typeface="微软雅黑" panose="020B0503020204020204" pitchFamily="34" charset="-122"/>
              </a:rPr>
              <a:t>系统框架、功能介绍</a:t>
            </a:r>
            <a:endParaRPr lang="zh-CN" altLang="en-US" sz="4000" b="1" dirty="0">
              <a:solidFill>
                <a:srgbClr val="E94C18"/>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6329064" y="5857599"/>
            <a:ext cx="963817" cy="963817"/>
            <a:chOff x="5554426" y="5751155"/>
            <a:chExt cx="967386" cy="967386"/>
          </a:xfrm>
        </p:grpSpPr>
        <p:sp>
          <p:nvSpPr>
            <p:cNvPr id="16" name="矩形 15"/>
            <p:cNvSpPr/>
            <p:nvPr/>
          </p:nvSpPr>
          <p:spPr>
            <a:xfrm rot="2700000">
              <a:off x="5554426" y="5751155"/>
              <a:ext cx="967386" cy="967386"/>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文本框 47"/>
            <p:cNvSpPr txBox="1">
              <a:spLocks noChangeArrowheads="1"/>
            </p:cNvSpPr>
            <p:nvPr/>
          </p:nvSpPr>
          <p:spPr bwMode="auto">
            <a:xfrm>
              <a:off x="5592612" y="5761761"/>
              <a:ext cx="891013" cy="86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000" dirty="0">
                  <a:solidFill>
                    <a:schemeClr val="bg1"/>
                  </a:solidFill>
                  <a:latin typeface="微软雅黑" panose="020B0503020204020204" pitchFamily="34" charset="-122"/>
                  <a:ea typeface="微软雅黑" panose="020B0503020204020204" pitchFamily="34" charset="-122"/>
                </a:rPr>
                <a:t>4</a:t>
              </a:r>
              <a:endParaRPr lang="zh-CN" altLang="en-US" sz="5000" dirty="0">
                <a:solidFill>
                  <a:schemeClr val="bg1"/>
                </a:solidFill>
                <a:latin typeface="微软雅黑" panose="020B0503020204020204" pitchFamily="34" charset="-122"/>
                <a:ea typeface="微软雅黑" panose="020B0503020204020204" pitchFamily="34" charset="-122"/>
              </a:endParaRPr>
            </a:p>
          </p:txBody>
        </p:sp>
      </p:grpSp>
      <p:sp>
        <p:nvSpPr>
          <p:cNvPr id="21" name="文本框 18"/>
          <p:cNvSpPr txBox="1">
            <a:spLocks noChangeArrowheads="1"/>
          </p:cNvSpPr>
          <p:nvPr/>
        </p:nvSpPr>
        <p:spPr bwMode="auto">
          <a:xfrm>
            <a:off x="7553295" y="6372572"/>
            <a:ext cx="5948911"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rgbClr val="E94C18"/>
                </a:solidFill>
                <a:latin typeface="微软雅黑" panose="020B0503020204020204" pitchFamily="34" charset="-122"/>
                <a:ea typeface="微软雅黑" panose="020B0503020204020204" pitchFamily="34" charset="-122"/>
                <a:sym typeface="+mn-ea"/>
              </a:rPr>
              <a:t>总结</a:t>
            </a:r>
            <a:endParaRPr lang="zh-CN" altLang="en-US" sz="4000" b="1" dirty="0">
              <a:solidFill>
                <a:srgbClr val="E94C18"/>
              </a:solidFill>
              <a:latin typeface="微软雅黑" panose="020B0503020204020204" pitchFamily="34" charset="-122"/>
              <a:ea typeface="微软雅黑" panose="020B0503020204020204" pitchFamily="34" charset="-122"/>
            </a:endParaRPr>
          </a:p>
          <a:p>
            <a:pPr eaLnBrk="1" hangingPunct="1"/>
            <a:endParaRPr lang="zh-CN" altLang="en-US" sz="4000" b="1" dirty="0">
              <a:solidFill>
                <a:srgbClr val="E94C18"/>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9716465" y="2497218"/>
            <a:ext cx="963817" cy="963817"/>
            <a:chOff x="7811052" y="3331441"/>
            <a:chExt cx="967386" cy="967386"/>
          </a:xfrm>
        </p:grpSpPr>
        <p:sp>
          <p:nvSpPr>
            <p:cNvPr id="35" name="矩形 34"/>
            <p:cNvSpPr/>
            <p:nvPr/>
          </p:nvSpPr>
          <p:spPr>
            <a:xfrm rot="2700000">
              <a:off x="7811052" y="3331441"/>
              <a:ext cx="967386" cy="967386"/>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47"/>
            <p:cNvSpPr txBox="1">
              <a:spLocks noChangeArrowheads="1"/>
            </p:cNvSpPr>
            <p:nvPr/>
          </p:nvSpPr>
          <p:spPr bwMode="auto">
            <a:xfrm>
              <a:off x="7849238" y="3342047"/>
              <a:ext cx="891013" cy="86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000" dirty="0">
                  <a:solidFill>
                    <a:schemeClr val="bg1"/>
                  </a:solidFill>
                  <a:latin typeface="微软雅黑" panose="020B0503020204020204" pitchFamily="34" charset="-122"/>
                  <a:ea typeface="微软雅黑" panose="020B0503020204020204" pitchFamily="34" charset="-122"/>
                </a:rPr>
                <a:t>2</a:t>
              </a:r>
              <a:endParaRPr lang="zh-CN" altLang="en-US" sz="5000" dirty="0">
                <a:solidFill>
                  <a:schemeClr val="bg1"/>
                </a:solidFill>
                <a:latin typeface="微软雅黑" panose="020B0503020204020204" pitchFamily="34" charset="-122"/>
                <a:ea typeface="微软雅黑" panose="020B0503020204020204" pitchFamily="34" charset="-122"/>
              </a:endParaRPr>
            </a:p>
          </p:txBody>
        </p:sp>
      </p:grpSp>
      <p:sp>
        <p:nvSpPr>
          <p:cNvPr id="37" name="文本框 18"/>
          <p:cNvSpPr txBox="1">
            <a:spLocks noChangeArrowheads="1"/>
          </p:cNvSpPr>
          <p:nvPr/>
        </p:nvSpPr>
        <p:spPr bwMode="auto">
          <a:xfrm>
            <a:off x="8993389" y="4788975"/>
            <a:ext cx="5948911"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rgbClr val="E94C18"/>
                </a:solidFill>
                <a:latin typeface="微软雅黑" panose="020B0503020204020204" pitchFamily="34" charset="-122"/>
                <a:ea typeface="微软雅黑" panose="020B0503020204020204" pitchFamily="34" charset="-122"/>
              </a:rPr>
              <a:t>技术实现</a:t>
            </a:r>
            <a:endParaRPr lang="zh-CN" altLang="en-US" sz="4000" b="1" dirty="0">
              <a:solidFill>
                <a:srgbClr val="E94C1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64135" y="-35582"/>
            <a:ext cx="16259175" cy="9145588"/>
          </a:xfrm>
          <a:prstGeom prst="rect">
            <a:avLst/>
          </a:prstGeom>
          <a:blipFill dpi="0" rotWithShape="1">
            <a:blip r:embed="rId2" cstate="print">
              <a:alphaModFix amt="10000"/>
            </a:blip>
            <a:srcRect/>
            <a:stretch>
              <a:fillRect/>
            </a:stretch>
          </a:blipFill>
          <a:ln w="25400" cap="flat" cmpd="sng" algn="ctr">
            <a:noFill/>
            <a:prstDash val="solid"/>
          </a:ln>
          <a:effectLst/>
        </p:spPr>
        <p:txBody>
          <a:bodyPr lIns="162533" tIns="81266" rIns="162533" bIns="81266" rtlCol="0" anchor="ctr"/>
          <a:lstStyle/>
          <a:p>
            <a:pPr marL="0" marR="0" lvl="0" indent="0" algn="ctr" defTabSz="16249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0" y="3188644"/>
            <a:ext cx="8011114" cy="2946773"/>
            <a:chOff x="0" y="3188644"/>
            <a:chExt cx="8011114" cy="2946773"/>
          </a:xfrm>
        </p:grpSpPr>
        <p:pic>
          <p:nvPicPr>
            <p:cNvPr id="17" name="图片 16"/>
            <p:cNvPicPr>
              <a:picLocks noChangeAspect="1"/>
            </p:cNvPicPr>
            <p:nvPr/>
          </p:nvPicPr>
          <p:blipFill rotWithShape="1">
            <a:blip r:embed="rId3" cstate="print"/>
            <a:srcRect t="6850" r="1328"/>
            <a:stretch>
              <a:fillRect/>
            </a:stretch>
          </p:blipFill>
          <p:spPr>
            <a:xfrm>
              <a:off x="0" y="3188644"/>
              <a:ext cx="5969347" cy="2858891"/>
            </a:xfrm>
            <a:prstGeom prst="rect">
              <a:avLst/>
            </a:prstGeom>
          </p:spPr>
        </p:pic>
        <p:sp>
          <p:nvSpPr>
            <p:cNvPr id="18" name="矩形 17"/>
            <p:cNvSpPr/>
            <p:nvPr/>
          </p:nvSpPr>
          <p:spPr>
            <a:xfrm rot="2700000">
              <a:off x="4971769" y="3607319"/>
              <a:ext cx="2021540" cy="2021540"/>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文本框 9"/>
            <p:cNvSpPr txBox="1">
              <a:spLocks noChangeArrowheads="1"/>
            </p:cNvSpPr>
            <p:nvPr/>
          </p:nvSpPr>
          <p:spPr bwMode="auto">
            <a:xfrm>
              <a:off x="4553093" y="4095986"/>
              <a:ext cx="2900981"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dirty="0">
                  <a:solidFill>
                    <a:schemeClr val="bg1"/>
                  </a:solidFill>
                  <a:latin typeface="微软雅黑" panose="020B0503020204020204" pitchFamily="34" charset="-122"/>
                  <a:ea typeface="微软雅黑" panose="020B0503020204020204" pitchFamily="34" charset="-122"/>
                </a:rPr>
                <a:t>PART</a:t>
              </a:r>
              <a:endParaRPr lang="en-US" altLang="zh-CN" sz="3600" dirty="0">
                <a:solidFill>
                  <a:schemeClr val="bg1"/>
                </a:solidFill>
                <a:latin typeface="微软雅黑" panose="020B0503020204020204" pitchFamily="34" charset="-122"/>
                <a:ea typeface="微软雅黑" panose="020B0503020204020204" pitchFamily="34" charset="-122"/>
              </a:endParaRPr>
            </a:p>
            <a:p>
              <a:pPr algn="ctr" eaLnBrk="1" hangingPunct="1"/>
              <a:r>
                <a:rPr lang="en-US" altLang="zh-CN" sz="3600" dirty="0">
                  <a:solidFill>
                    <a:schemeClr val="bg1"/>
                  </a:solidFill>
                  <a:latin typeface="微软雅黑" panose="020B0503020204020204" pitchFamily="34" charset="-122"/>
                  <a:ea typeface="微软雅黑" panose="020B0503020204020204" pitchFamily="34" charset="-122"/>
                </a:rPr>
                <a:t>4</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rot="2700000">
              <a:off x="6749412" y="5586646"/>
              <a:ext cx="548771" cy="548771"/>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rot="2700000">
              <a:off x="7742592" y="5522154"/>
              <a:ext cx="267350" cy="269694"/>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2" name="文本框 12"/>
          <p:cNvSpPr txBox="1">
            <a:spLocks noChangeArrowheads="1"/>
          </p:cNvSpPr>
          <p:nvPr/>
        </p:nvSpPr>
        <p:spPr bwMode="auto">
          <a:xfrm>
            <a:off x="5033206" y="5576486"/>
            <a:ext cx="5256584"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4000" b="1" dirty="0">
                <a:solidFill>
                  <a:srgbClr val="E94C18"/>
                </a:solidFill>
                <a:latin typeface="微软雅黑" panose="020B0503020204020204" pitchFamily="34" charset="-122"/>
                <a:ea typeface="微软雅黑" panose="020B0503020204020204" pitchFamily="34" charset="-122"/>
              </a:rPr>
              <a:t>总结 </a:t>
            </a:r>
            <a:endParaRPr lang="zh-CN" altLang="en-US" sz="4000" b="1" dirty="0">
              <a:solidFill>
                <a:srgbClr val="E94C18"/>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7410751" y="4618089"/>
            <a:ext cx="8848424" cy="5162"/>
          </a:xfrm>
          <a:prstGeom prst="line">
            <a:avLst/>
          </a:prstGeom>
          <a:ln>
            <a:solidFill>
              <a:srgbClr val="E94C18"/>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674203" y="1956902"/>
            <a:ext cx="4213225" cy="4938713"/>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700690" y="-2121173"/>
            <a:ext cx="4214813" cy="4940300"/>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41155" y="6563742"/>
            <a:ext cx="4213225" cy="4938713"/>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pic>
        <p:nvPicPr>
          <p:cNvPr id="15" name="Picture 2" descr="C:\Users\Administrator\Desktop\安徽信息工程学院LOGO【审定】\安徽信息工程学院 LOGO2-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7108" y="2988619"/>
            <a:ext cx="5836209" cy="1547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864995" y="1332230"/>
            <a:ext cx="12676505" cy="7188200"/>
          </a:xfrm>
          <a:prstGeom prst="rect">
            <a:avLst/>
          </a:prstGeom>
          <a:noFill/>
        </p:spPr>
        <p:txBody>
          <a:bodyPr wrap="square" rtlCol="0" anchor="t">
            <a:noAutofit/>
          </a:bodyPr>
          <a:p>
            <a:r>
              <a:rPr lang="en-US" altLang="zh-CN" sz="2400">
                <a:latin typeface="+mn-ea"/>
                <a:cs typeface="+mn-ea"/>
              </a:rPr>
              <a:t>    </a:t>
            </a:r>
            <a:r>
              <a:rPr lang="zh-CN" altLang="en-US" sz="2400">
                <a:latin typeface="+mn-ea"/>
                <a:cs typeface="+mn-ea"/>
              </a:rPr>
              <a:t>草莓种植AI系统是一项基于多种人工智能技术的创新性项目，它可以帮助农户科学管理草莓园，提高产量和质量。该系统主要包含以下几个方面的技术：</a:t>
            </a:r>
            <a:endParaRPr lang="zh-CN" altLang="en-US" sz="2400">
              <a:latin typeface="+mn-ea"/>
              <a:cs typeface="+mn-ea"/>
            </a:endParaRPr>
          </a:p>
          <a:p>
            <a:endParaRPr lang="zh-CN" altLang="en-US" sz="2400">
              <a:latin typeface="+mn-ea"/>
              <a:cs typeface="+mn-ea"/>
            </a:endParaRPr>
          </a:p>
          <a:p>
            <a:r>
              <a:rPr lang="zh-CN" altLang="en-US" sz="2400" b="1">
                <a:latin typeface="+mn-ea"/>
                <a:cs typeface="+mn-ea"/>
              </a:rPr>
              <a:t>目标检测技术</a:t>
            </a:r>
            <a:r>
              <a:rPr lang="zh-CN" altLang="en-US" sz="2400">
                <a:latin typeface="+mn-ea"/>
                <a:cs typeface="+mn-ea"/>
              </a:rPr>
              <a:t>：通过YOLOV8算法对每个草莓的病虫害信息进行分析预测，从而实现快速而准确的病虫害检测。</a:t>
            </a:r>
            <a:endParaRPr lang="zh-CN" altLang="en-US" sz="2400">
              <a:latin typeface="+mn-ea"/>
              <a:cs typeface="+mn-ea"/>
            </a:endParaRPr>
          </a:p>
          <a:p>
            <a:endParaRPr lang="zh-CN" altLang="en-US" sz="2400">
              <a:latin typeface="+mn-ea"/>
              <a:cs typeface="+mn-ea"/>
            </a:endParaRPr>
          </a:p>
          <a:p>
            <a:r>
              <a:rPr lang="zh-CN" altLang="en-US" sz="2400" b="1">
                <a:latin typeface="+mn-ea"/>
                <a:cs typeface="+mn-ea"/>
              </a:rPr>
              <a:t>自然语言处理技术</a:t>
            </a:r>
            <a:r>
              <a:rPr lang="zh-CN" altLang="en-US" sz="2400">
                <a:latin typeface="+mn-ea"/>
                <a:cs typeface="+mn-ea"/>
              </a:rPr>
              <a:t>：利用ChatGPT问答系统解决农户的问题，并为其提供更加全面的草莓种植建议和市场销售预测。</a:t>
            </a:r>
            <a:endParaRPr lang="zh-CN" altLang="en-US" sz="2400">
              <a:latin typeface="+mn-ea"/>
              <a:cs typeface="+mn-ea"/>
            </a:endParaRPr>
          </a:p>
          <a:p>
            <a:endParaRPr lang="zh-CN" altLang="en-US" sz="2400">
              <a:latin typeface="+mn-ea"/>
              <a:cs typeface="+mn-ea"/>
            </a:endParaRPr>
          </a:p>
          <a:p>
            <a:r>
              <a:rPr lang="zh-CN" altLang="en-US" sz="2400" b="1">
                <a:latin typeface="+mn-ea"/>
                <a:cs typeface="+mn-ea"/>
              </a:rPr>
              <a:t>时间序列预测技术</a:t>
            </a:r>
            <a:r>
              <a:rPr lang="zh-CN" altLang="en-US" sz="2400">
                <a:latin typeface="+mn-ea"/>
                <a:cs typeface="+mn-ea"/>
              </a:rPr>
              <a:t>：结合LSTM模型来实现草莓成熟度和市场价格的预测，为农户提供更加精准的决策支持。</a:t>
            </a:r>
            <a:endParaRPr lang="zh-CN" altLang="en-US" sz="2400">
              <a:latin typeface="+mn-ea"/>
              <a:cs typeface="+mn-ea"/>
            </a:endParaRPr>
          </a:p>
          <a:p>
            <a:endParaRPr lang="zh-CN" altLang="en-US" sz="2400">
              <a:latin typeface="+mn-ea"/>
              <a:cs typeface="+mn-ea"/>
            </a:endParaRPr>
          </a:p>
          <a:p>
            <a:r>
              <a:rPr lang="zh-CN" altLang="en-US" sz="2400" b="1">
                <a:latin typeface="+mn-ea"/>
                <a:cs typeface="+mn-ea"/>
              </a:rPr>
              <a:t>数据可视化技术</a:t>
            </a:r>
            <a:r>
              <a:rPr lang="zh-CN" altLang="en-US" sz="2400">
                <a:latin typeface="+mn-ea"/>
                <a:cs typeface="+mn-ea"/>
              </a:rPr>
              <a:t>：通过echarts展示实时气象数据和土壤情况盐碱性的分析结果，让农户及时了解作物生长环境的变化情况，并提供全国草莓均价的展示，让农户了解市场行情。</a:t>
            </a:r>
            <a:endParaRPr lang="zh-CN" altLang="en-US" sz="2400">
              <a:latin typeface="+mn-ea"/>
              <a:cs typeface="+mn-ea"/>
            </a:endParaRPr>
          </a:p>
          <a:p>
            <a:endParaRPr lang="zh-CN" altLang="en-US" sz="2400">
              <a:latin typeface="+mn-ea"/>
              <a:cs typeface="+mn-ea"/>
            </a:endParaRPr>
          </a:p>
          <a:p>
            <a:r>
              <a:rPr lang="zh-CN" altLang="en-US" sz="2400">
                <a:latin typeface="+mn-ea"/>
                <a:cs typeface="+mn-ea"/>
              </a:rPr>
              <a:t>综上所述，草莓种植AI系统不仅应用了多种前沿的人工智能技术，而且在功能和性能上都具有较高的实用性和可靠性。这对于促进农业现代化和可持续发展具有重要的意义。</a:t>
            </a:r>
            <a:endParaRPr lang="zh-CN" altLang="en-US" sz="2400">
              <a:latin typeface="+mn-ea"/>
              <a:cs typeface="+mn-ea"/>
            </a:endParaRPr>
          </a:p>
        </p:txBody>
      </p:sp>
      <p:sp>
        <p:nvSpPr>
          <p:cNvPr id="3" name="文本框 2"/>
          <p:cNvSpPr txBox="1"/>
          <p:nvPr/>
        </p:nvSpPr>
        <p:spPr>
          <a:xfrm>
            <a:off x="496570" y="781050"/>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意义：</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8274050" y="2484120"/>
            <a:ext cx="7925435" cy="4299585"/>
          </a:xfrm>
          <a:prstGeom prst="rect">
            <a:avLst/>
          </a:prstGeom>
        </p:spPr>
      </p:pic>
      <p:sp>
        <p:nvSpPr>
          <p:cNvPr id="3" name="文本框 2"/>
          <p:cNvSpPr txBox="1"/>
          <p:nvPr/>
        </p:nvSpPr>
        <p:spPr>
          <a:xfrm>
            <a:off x="857250" y="899795"/>
            <a:ext cx="5419725" cy="583565"/>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协同开发</a:t>
            </a:r>
            <a:r>
              <a:rPr lang="en-US" altLang="zh-CN">
                <a:solidFill>
                  <a:schemeClr val="accent1"/>
                </a:solidFill>
                <a:effectLst>
                  <a:outerShdw blurRad="38100" dist="25400" dir="5400000" algn="ctr" rotWithShape="0">
                    <a:srgbClr val="6E747A">
                      <a:alpha val="43000"/>
                    </a:srgbClr>
                  </a:outerShdw>
                </a:effectLst>
              </a:rPr>
              <a:t>(git)</a:t>
            </a:r>
            <a:r>
              <a:rPr lang="zh-CN" altLang="en-US">
                <a:solidFill>
                  <a:schemeClr val="accent1"/>
                </a:solidFill>
                <a:effectLst>
                  <a:outerShdw blurRad="38100" dist="25400" dir="5400000" algn="ctr" rotWithShape="0">
                    <a:srgbClr val="6E747A">
                      <a:alpha val="43000"/>
                    </a:srgbClr>
                  </a:outerShdw>
                </a:effectLst>
              </a:rPr>
              <a:t>：</a:t>
            </a:r>
            <a:endParaRPr lang="zh-CN" altLang="en-US">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p:custDataLst>
              <p:tags r:id="rId3"/>
            </p:custDataLst>
          </p:nvPr>
        </p:nvPicPr>
        <p:blipFill>
          <a:blip r:embed="rId4"/>
          <a:stretch>
            <a:fillRect/>
          </a:stretch>
        </p:blipFill>
        <p:spPr>
          <a:xfrm>
            <a:off x="640715" y="1764030"/>
            <a:ext cx="7421880" cy="58718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16660" y="2196465"/>
            <a:ext cx="14070965" cy="6884670"/>
          </a:xfrm>
          <a:prstGeom prst="rect">
            <a:avLst/>
          </a:prstGeom>
          <a:noFill/>
        </p:spPr>
        <p:txBody>
          <a:bodyPr wrap="square" rtlCol="0" anchor="t">
            <a:noAutofit/>
          </a:bodyPr>
          <a:p>
            <a:r>
              <a:rPr lang="zh-CN" altLang="en-US" sz="2400">
                <a:latin typeface="+mn-ea"/>
                <a:cs typeface="+mn-ea"/>
              </a:rPr>
              <a:t>完成这个草莓种植AI系统的项目，让我们深刻体会到了人工智能技术在现代农业中的广泛应用和重要性。通过这个项目，我们不仅学习到了YOLOV8目标检测、ChatGPT问答系统、LSTM模型等多种前沿的人工智能技术，还对数据处理、可视化与呈现等方面有了更深刻的认识。</a:t>
            </a:r>
            <a:endParaRPr lang="zh-CN" altLang="en-US" sz="2400">
              <a:latin typeface="+mn-ea"/>
              <a:cs typeface="+mn-ea"/>
            </a:endParaRPr>
          </a:p>
          <a:p>
            <a:endParaRPr lang="zh-CN" altLang="en-US" sz="2400">
              <a:latin typeface="+mn-ea"/>
              <a:cs typeface="+mn-ea"/>
            </a:endParaRPr>
          </a:p>
          <a:p>
            <a:r>
              <a:rPr lang="zh-CN" altLang="en-US" sz="2400">
                <a:latin typeface="+mn-ea"/>
                <a:cs typeface="+mn-ea"/>
              </a:rPr>
              <a:t>在这个过程中，逐渐意识到：人工智能技术不仅是一种工具，更是一种思维方式。它可以帮助我们更好地理解和把握业务需求，从而提供更加高效、智能的解决方案。同时，人工智能技术也需要与实际应用场景相结合，以便更好地服务于人类社会的发展。</a:t>
            </a:r>
            <a:endParaRPr lang="zh-CN" altLang="en-US" sz="2400">
              <a:latin typeface="+mn-ea"/>
              <a:cs typeface="+mn-ea"/>
            </a:endParaRPr>
          </a:p>
          <a:p>
            <a:endParaRPr lang="zh-CN" altLang="en-US" sz="2400">
              <a:latin typeface="+mn-ea"/>
              <a:cs typeface="+mn-ea"/>
            </a:endParaRPr>
          </a:p>
          <a:p>
            <a:r>
              <a:rPr lang="zh-CN" altLang="en-US" sz="2400">
                <a:latin typeface="+mn-ea"/>
                <a:cs typeface="+mn-ea"/>
              </a:rPr>
              <a:t>这个项目还让我们深刻认识到：团队协作和交流是非常重要的。在项目开发过程中，我们需要充分利用各自的专长和优势，进行有效的沟通和协作，才能实现项目的最终成功。同时，在与组员进行交流时，我们需要善于倾听，积极反馈，以便更好地完成整个项目的开发。</a:t>
            </a:r>
            <a:endParaRPr lang="zh-CN" altLang="en-US" sz="2400">
              <a:latin typeface="+mn-ea"/>
              <a:cs typeface="+mn-ea"/>
            </a:endParaRPr>
          </a:p>
          <a:p>
            <a:endParaRPr lang="zh-CN" altLang="en-US" sz="2400">
              <a:latin typeface="+mn-ea"/>
              <a:cs typeface="+mn-ea"/>
            </a:endParaRPr>
          </a:p>
        </p:txBody>
      </p:sp>
      <p:sp>
        <p:nvSpPr>
          <p:cNvPr id="3" name="文本框 2"/>
          <p:cNvSpPr txBox="1"/>
          <p:nvPr/>
        </p:nvSpPr>
        <p:spPr>
          <a:xfrm>
            <a:off x="784860" y="1043940"/>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感悟：</a:t>
            </a:r>
            <a:endParaRPr lang="en-US" altLang="zh-C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50" y="0"/>
            <a:ext cx="19696073" cy="10117410"/>
            <a:chOff x="-19050" y="0"/>
            <a:chExt cx="14741525" cy="7572375"/>
          </a:xfrm>
        </p:grpSpPr>
        <p:pic>
          <p:nvPicPr>
            <p:cNvPr id="70" name="Picture 14"/>
            <p:cNvPicPr>
              <a:picLocks noChangeAspect="1" noChangeArrowheads="1"/>
            </p:cNvPicPr>
            <p:nvPr/>
          </p:nvPicPr>
          <p:blipFill>
            <a:blip r:embed="rId1" cstate="print">
              <a:extLst>
                <a:ext uri="{BEBA8EAE-BF5A-486C-A8C5-ECC9F3942E4B}">
                  <a14:imgProps xmlns:a14="http://schemas.microsoft.com/office/drawing/2010/main">
                    <a14:imgLayer r:embed="rId2">
                      <a14:imgEffect>
                        <a14:saturation sat="95000"/>
                      </a14:imgEffect>
                    </a14:imgLayer>
                  </a14:imgProps>
                </a:ext>
                <a:ext uri="{28A0092B-C50C-407E-A947-70E740481C1C}">
                  <a14:useLocalDpi xmlns:a14="http://schemas.microsoft.com/office/drawing/2010/main" val="0"/>
                </a:ext>
              </a:extLst>
            </a:blip>
            <a:srcRect/>
            <a:stretch>
              <a:fillRect/>
            </a:stretch>
          </p:blipFill>
          <p:spPr bwMode="auto">
            <a:xfrm>
              <a:off x="-19050" y="0"/>
              <a:ext cx="12211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任意多边形 70"/>
            <p:cNvSpPr/>
            <p:nvPr/>
          </p:nvSpPr>
          <p:spPr>
            <a:xfrm rot="2968493">
              <a:off x="7289800" y="139701"/>
              <a:ext cx="5938837" cy="8926512"/>
            </a:xfrm>
            <a:custGeom>
              <a:avLst/>
              <a:gdLst>
                <a:gd name="connsiteX0" fmla="*/ 0 w 6571333"/>
                <a:gd name="connsiteY0" fmla="*/ 846961 h 8927004"/>
                <a:gd name="connsiteX1" fmla="*/ 724016 w 6571333"/>
                <a:gd name="connsiteY1" fmla="*/ 0 h 8927004"/>
                <a:gd name="connsiteX2" fmla="*/ 6571333 w 6571333"/>
                <a:gd name="connsiteY2" fmla="*/ 4998514 h 8927004"/>
                <a:gd name="connsiteX3" fmla="*/ 3213105 w 6571333"/>
                <a:gd name="connsiteY3" fmla="*/ 8927004 h 8927004"/>
                <a:gd name="connsiteX4" fmla="*/ 0 w 6571333"/>
                <a:gd name="connsiteY4" fmla="*/ 8927004 h 8927004"/>
                <a:gd name="connsiteX0-1" fmla="*/ 0 w 5940651"/>
                <a:gd name="connsiteY0-2" fmla="*/ 846961 h 8927004"/>
                <a:gd name="connsiteX1-3" fmla="*/ 724016 w 5940651"/>
                <a:gd name="connsiteY1-4" fmla="*/ 0 h 8927004"/>
                <a:gd name="connsiteX2-5" fmla="*/ 5940651 w 5940651"/>
                <a:gd name="connsiteY2-6" fmla="*/ 4459542 h 8927004"/>
                <a:gd name="connsiteX3-7" fmla="*/ 3213105 w 5940651"/>
                <a:gd name="connsiteY3-8" fmla="*/ 8927004 h 8927004"/>
                <a:gd name="connsiteX4-9" fmla="*/ 0 w 5940651"/>
                <a:gd name="connsiteY4-10" fmla="*/ 8927004 h 8927004"/>
                <a:gd name="connsiteX5" fmla="*/ 0 w 5940651"/>
                <a:gd name="connsiteY5" fmla="*/ 846961 h 8927004"/>
                <a:gd name="connsiteX0-11" fmla="*/ 0 w 5940651"/>
                <a:gd name="connsiteY0-12" fmla="*/ 846961 h 8927004"/>
                <a:gd name="connsiteX1-13" fmla="*/ 724016 w 5940651"/>
                <a:gd name="connsiteY1-14" fmla="*/ 0 h 8927004"/>
                <a:gd name="connsiteX2-15" fmla="*/ 5940651 w 5940651"/>
                <a:gd name="connsiteY2-16" fmla="*/ 4459542 h 8927004"/>
                <a:gd name="connsiteX3-17" fmla="*/ 2124250 w 5940651"/>
                <a:gd name="connsiteY3-18" fmla="*/ 8923800 h 8927004"/>
                <a:gd name="connsiteX4-19" fmla="*/ 0 w 5940651"/>
                <a:gd name="connsiteY4-20" fmla="*/ 8927004 h 8927004"/>
                <a:gd name="connsiteX5-21" fmla="*/ 0 w 5940651"/>
                <a:gd name="connsiteY5-22" fmla="*/ 846961 h 89270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5940651" h="8927004">
                  <a:moveTo>
                    <a:pt x="0" y="846961"/>
                  </a:moveTo>
                  <a:lnTo>
                    <a:pt x="724016" y="0"/>
                  </a:lnTo>
                  <a:lnTo>
                    <a:pt x="5940651" y="4459542"/>
                  </a:lnTo>
                  <a:lnTo>
                    <a:pt x="2124250" y="8923800"/>
                  </a:lnTo>
                  <a:lnTo>
                    <a:pt x="0" y="8927004"/>
                  </a:lnTo>
                  <a:lnTo>
                    <a:pt x="0" y="846961"/>
                  </a:lnTo>
                  <a:close/>
                </a:path>
              </a:pathLst>
            </a:custGeom>
            <a:solidFill>
              <a:srgbClr val="176FB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E94C18"/>
                </a:solidFill>
              </a:endParaRPr>
            </a:p>
          </p:txBody>
        </p:sp>
        <p:sp>
          <p:nvSpPr>
            <p:cNvPr id="72" name="文本框 6"/>
            <p:cNvSpPr txBox="1">
              <a:spLocks noChangeArrowheads="1"/>
            </p:cNvSpPr>
            <p:nvPr/>
          </p:nvSpPr>
          <p:spPr bwMode="auto">
            <a:xfrm>
              <a:off x="7738557" y="4725533"/>
              <a:ext cx="3448050" cy="6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eaLnBrk="1" hangingPunct="1"/>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73" name="直接连接符 72"/>
            <p:cNvCxnSpPr/>
            <p:nvPr/>
          </p:nvCxnSpPr>
          <p:spPr>
            <a:xfrm>
              <a:off x="7738557" y="4516764"/>
              <a:ext cx="3448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6" name="Picture 2" descr="C:\Users\Administrator\Desktop\安徽信息工程学院LOGO【审定】\安徽信息工程学院 LOGO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8174" y="4755184"/>
            <a:ext cx="4742265" cy="12577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up)">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36173"/>
            <a:ext cx="16259175" cy="9145588"/>
          </a:xfrm>
          <a:prstGeom prst="rect">
            <a:avLst/>
          </a:prstGeom>
          <a:blipFill dpi="0" rotWithShape="1">
            <a:blip r:embed="rId1" cstate="print">
              <a:alphaModFix amt="10000"/>
            </a:blip>
            <a:srcRect/>
            <a:stretch>
              <a:fillRect/>
            </a:stretch>
          </a:blipFill>
          <a:ln w="25400" cap="flat" cmpd="sng" algn="ctr">
            <a:noFill/>
            <a:prstDash val="solid"/>
          </a:ln>
          <a:effectLst/>
        </p:spPr>
        <p:txBody>
          <a:bodyPr lIns="162533" tIns="81266" rIns="162533" bIns="81266" rtlCol="0" anchor="ctr"/>
          <a:lstStyle/>
          <a:p>
            <a:pPr marL="0" marR="0" lvl="0" indent="0" algn="ctr" defTabSz="16249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0" y="3188644"/>
            <a:ext cx="8011114" cy="2946773"/>
            <a:chOff x="0" y="3188644"/>
            <a:chExt cx="8011114" cy="2946773"/>
          </a:xfrm>
        </p:grpSpPr>
        <p:pic>
          <p:nvPicPr>
            <p:cNvPr id="17" name="图片 16"/>
            <p:cNvPicPr>
              <a:picLocks noChangeAspect="1"/>
            </p:cNvPicPr>
            <p:nvPr/>
          </p:nvPicPr>
          <p:blipFill rotWithShape="1">
            <a:blip r:embed="rId2" cstate="print"/>
            <a:srcRect t="6850" r="1328"/>
            <a:stretch>
              <a:fillRect/>
            </a:stretch>
          </p:blipFill>
          <p:spPr>
            <a:xfrm>
              <a:off x="0" y="3188644"/>
              <a:ext cx="5969347" cy="2858891"/>
            </a:xfrm>
            <a:prstGeom prst="rect">
              <a:avLst/>
            </a:prstGeom>
          </p:spPr>
        </p:pic>
        <p:sp>
          <p:nvSpPr>
            <p:cNvPr id="18" name="矩形 17"/>
            <p:cNvSpPr/>
            <p:nvPr/>
          </p:nvSpPr>
          <p:spPr>
            <a:xfrm rot="2700000">
              <a:off x="4971769" y="3607319"/>
              <a:ext cx="2021540" cy="2021540"/>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文本框 9"/>
            <p:cNvSpPr txBox="1">
              <a:spLocks noChangeArrowheads="1"/>
            </p:cNvSpPr>
            <p:nvPr/>
          </p:nvSpPr>
          <p:spPr bwMode="auto">
            <a:xfrm>
              <a:off x="4553093" y="4095986"/>
              <a:ext cx="2900981" cy="177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dirty="0">
                  <a:solidFill>
                    <a:schemeClr val="bg1"/>
                  </a:solidFill>
                  <a:latin typeface="微软雅黑" panose="020B0503020204020204" pitchFamily="34" charset="-122"/>
                  <a:ea typeface="微软雅黑" panose="020B0503020204020204" pitchFamily="34" charset="-122"/>
                </a:rPr>
                <a:t>PART</a:t>
              </a:r>
              <a:endParaRPr lang="en-US" altLang="zh-CN" sz="3600" dirty="0">
                <a:solidFill>
                  <a:schemeClr val="bg1"/>
                </a:solidFill>
                <a:latin typeface="微软雅黑" panose="020B0503020204020204" pitchFamily="34" charset="-122"/>
                <a:ea typeface="微软雅黑" panose="020B0503020204020204" pitchFamily="34" charset="-122"/>
              </a:endParaRPr>
            </a:p>
            <a:p>
              <a:pPr algn="ctr" eaLnBrk="1" hangingPunct="1"/>
              <a:r>
                <a:rPr lang="en-US" altLang="zh-CN" sz="3600" dirty="0">
                  <a:solidFill>
                    <a:schemeClr val="bg1"/>
                  </a:solidFill>
                  <a:latin typeface="微软雅黑" panose="020B0503020204020204" pitchFamily="34" charset="-122"/>
                  <a:ea typeface="微软雅黑" panose="020B0503020204020204" pitchFamily="34" charset="-122"/>
                </a:rPr>
                <a:t>1</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rot="2700000">
              <a:off x="6749412" y="5586646"/>
              <a:ext cx="548771" cy="548771"/>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rot="2700000">
              <a:off x="7742592" y="5522154"/>
              <a:ext cx="267350" cy="269694"/>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2" name="文本框 12"/>
          <p:cNvSpPr txBox="1">
            <a:spLocks noChangeArrowheads="1"/>
          </p:cNvSpPr>
          <p:nvPr/>
        </p:nvSpPr>
        <p:spPr bwMode="auto">
          <a:xfrm>
            <a:off x="8603615" y="5542280"/>
            <a:ext cx="531177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rgbClr val="E94C18"/>
                </a:solidFill>
                <a:latin typeface="微软雅黑" panose="020B0503020204020204" pitchFamily="34" charset="-122"/>
                <a:ea typeface="微软雅黑" panose="020B0503020204020204" pitchFamily="34" charset="-122"/>
              </a:rPr>
              <a:t>背景介绍</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7410751" y="4618089"/>
            <a:ext cx="8848424" cy="5162"/>
          </a:xfrm>
          <a:prstGeom prst="line">
            <a:avLst/>
          </a:prstGeom>
          <a:ln>
            <a:solidFill>
              <a:srgbClr val="E94C18"/>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674203" y="1956902"/>
            <a:ext cx="4213225" cy="4938713"/>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700690" y="-2121173"/>
            <a:ext cx="4214813" cy="4940300"/>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41155" y="6563742"/>
            <a:ext cx="4213225" cy="4938713"/>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pic>
        <p:nvPicPr>
          <p:cNvPr id="15" name="Picture 2" descr="C:\Users\Administrator\Desktop\安徽信息工程学院LOGO【审定】\安徽信息工程学院 LOGO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7108" y="2988619"/>
            <a:ext cx="5836209" cy="154791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490345" y="9665335"/>
            <a:ext cx="5419725" cy="583565"/>
          </a:xfrm>
          <a:prstGeom prst="rect">
            <a:avLst/>
          </a:prstGeom>
          <a:noFill/>
        </p:spPr>
        <p:txBody>
          <a:bodyPr wrap="square" rtlCol="0">
            <a:spAutoFit/>
          </a:bodyPr>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640715" y="468630"/>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背景介绍</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905510" y="1383030"/>
            <a:ext cx="13700125" cy="5356860"/>
          </a:xfrm>
          <a:prstGeom prst="rect">
            <a:avLst/>
          </a:prstGeom>
          <a:noFill/>
        </p:spPr>
        <p:txBody>
          <a:bodyPr wrap="square" rtlCol="0" anchor="t">
            <a:noAutofit/>
          </a:bodyPr>
          <a:p>
            <a:r>
              <a:rPr lang="en-US" altLang="zh-CN"/>
              <a:t>   </a:t>
            </a:r>
            <a:r>
              <a:rPr lang="en-US" altLang="zh-CN" sz="2800"/>
              <a:t>   </a:t>
            </a:r>
            <a:r>
              <a:rPr lang="zh-CN" altLang="en-US" sz="2800"/>
              <a:t>草莓作为一种高价值、高品质的水果，在我国的种植面积和产量逐年增加。但是，由于草莓生长环境及其特殊性，其种植过程中存在许多困难和挑战。例如，</a:t>
            </a:r>
            <a:r>
              <a:rPr lang="zh-CN" altLang="en-US" sz="2800">
                <a:solidFill>
                  <a:schemeClr val="tx1"/>
                </a:solidFill>
                <a:effectLst>
                  <a:outerShdw blurRad="38100" dist="19050" dir="2700000" algn="tl" rotWithShape="0">
                    <a:schemeClr val="dk1">
                      <a:alpha val="40000"/>
                    </a:schemeClr>
                  </a:outerShdw>
                </a:effectLst>
              </a:rPr>
              <a:t>草莓成熟度的判断不够准确，病虫害防治措施没有及时采取等。</a:t>
            </a:r>
            <a:r>
              <a:rPr lang="zh-CN" altLang="en-US" sz="2800"/>
              <a:t>这些问题导致了生产成本的增加和产量的下降，影响了草莓产业的健康发展。</a:t>
            </a:r>
            <a:endParaRPr lang="zh-CN" altLang="en-US" sz="2800"/>
          </a:p>
          <a:p>
            <a:endParaRPr lang="zh-CN" altLang="en-US" sz="2800"/>
          </a:p>
          <a:p>
            <a:r>
              <a:rPr lang="en-US" altLang="zh-CN" sz="2800"/>
              <a:t>        </a:t>
            </a:r>
            <a:r>
              <a:rPr lang="zh-CN" altLang="en-US" sz="2800"/>
              <a:t>为了解决这些问题，我们开发了一款草莓种植AI系统，该系统基于人工智能技术，利用</a:t>
            </a:r>
            <a:r>
              <a:rPr lang="zh-CN" altLang="en-US" sz="2800">
                <a:ln w="22225">
                  <a:solidFill>
                    <a:schemeClr val="accent2"/>
                  </a:solidFill>
                  <a:prstDash val="solid"/>
                </a:ln>
                <a:solidFill>
                  <a:schemeClr val="accent2">
                    <a:lumMod val="40000"/>
                    <a:lumOff val="60000"/>
                  </a:schemeClr>
                </a:solidFill>
                <a:effectLst/>
              </a:rPr>
              <a:t>Django框架</a:t>
            </a:r>
            <a:r>
              <a:rPr lang="zh-CN" altLang="en-US" sz="2800"/>
              <a:t>和</a:t>
            </a:r>
            <a:r>
              <a:rPr lang="zh-CN" altLang="en-US" sz="2800">
                <a:ln w="22225">
                  <a:solidFill>
                    <a:schemeClr val="accent2"/>
                  </a:solidFill>
                  <a:prstDash val="solid"/>
                </a:ln>
                <a:solidFill>
                  <a:schemeClr val="accent2">
                    <a:lumMod val="40000"/>
                    <a:lumOff val="60000"/>
                  </a:schemeClr>
                </a:solidFill>
                <a:effectLst/>
              </a:rPr>
              <a:t>YOLOV8算法</a:t>
            </a:r>
            <a:r>
              <a:rPr lang="zh-CN" altLang="en-US" sz="2800"/>
              <a:t>对每个草莓的病虫害信息进行分析预测。同时，该系统还利用</a:t>
            </a:r>
            <a:r>
              <a:rPr lang="zh-CN" altLang="en-US" sz="2800">
                <a:ln w="22225">
                  <a:solidFill>
                    <a:schemeClr val="accent2"/>
                  </a:solidFill>
                  <a:prstDash val="solid"/>
                </a:ln>
                <a:solidFill>
                  <a:schemeClr val="accent2">
                    <a:lumMod val="40000"/>
                    <a:lumOff val="60000"/>
                  </a:schemeClr>
                </a:solidFill>
                <a:effectLst/>
              </a:rPr>
              <a:t>ChatGPT问答系统</a:t>
            </a:r>
            <a:r>
              <a:rPr lang="zh-CN" altLang="en-US" sz="2800"/>
              <a:t>解决农户的问题，与</a:t>
            </a:r>
            <a:r>
              <a:rPr lang="zh-CN" altLang="en-US" sz="2800">
                <a:ln w="22225">
                  <a:solidFill>
                    <a:schemeClr val="accent2"/>
                  </a:solidFill>
                  <a:prstDash val="solid"/>
                </a:ln>
                <a:solidFill>
                  <a:schemeClr val="accent2">
                    <a:lumMod val="40000"/>
                    <a:lumOff val="60000"/>
                  </a:schemeClr>
                </a:solidFill>
                <a:effectLst/>
              </a:rPr>
              <a:t>LSTM模型</a:t>
            </a:r>
            <a:r>
              <a:rPr lang="zh-CN" altLang="en-US" sz="2800"/>
              <a:t>相结合，为农户提供更加全面的草莓种植建议和市场销售预测。此外，系统还通过</a:t>
            </a:r>
            <a:r>
              <a:rPr lang="zh-CN" altLang="en-US" sz="2800">
                <a:ln w="22225">
                  <a:solidFill>
                    <a:schemeClr val="accent2"/>
                  </a:solidFill>
                  <a:prstDash val="solid"/>
                </a:ln>
                <a:solidFill>
                  <a:schemeClr val="accent2">
                    <a:lumMod val="40000"/>
                    <a:lumOff val="60000"/>
                  </a:schemeClr>
                </a:solidFill>
                <a:effectLst/>
              </a:rPr>
              <a:t>echarts展示实时气象数据和土壤情况盐碱性的决策树分析结果</a:t>
            </a:r>
            <a:r>
              <a:rPr lang="zh-CN" altLang="en-US" sz="2800"/>
              <a:t>，帮助农户及时了解作物生长环境的变化情况，以便于他们进行科学管理，提高产量和质量。而且，该系统还提供</a:t>
            </a:r>
            <a:r>
              <a:rPr lang="zh-CN" altLang="en-US" sz="2800">
                <a:ln w="22225">
                  <a:solidFill>
                    <a:schemeClr val="accent2"/>
                  </a:solidFill>
                  <a:prstDash val="solid"/>
                </a:ln>
                <a:solidFill>
                  <a:schemeClr val="accent2">
                    <a:lumMod val="40000"/>
                    <a:lumOff val="60000"/>
                  </a:schemeClr>
                </a:solidFill>
                <a:effectLst/>
              </a:rPr>
              <a:t>全国草莓均价的展示</a:t>
            </a:r>
            <a:r>
              <a:rPr lang="zh-CN" altLang="en-US" sz="2800"/>
              <a:t>，让农户了解市场行情，制定更为精准的销售计划。</a:t>
            </a:r>
            <a:endParaRPr lang="zh-CN" altLang="en-US" sz="2800"/>
          </a:p>
          <a:p>
            <a:endParaRPr lang="zh-CN" altLang="en-US" sz="2800"/>
          </a:p>
          <a:p>
            <a:r>
              <a:rPr lang="en-US" altLang="zh-CN" sz="2800"/>
              <a:t>         </a:t>
            </a:r>
            <a:r>
              <a:rPr lang="zh-CN" altLang="en-US" sz="2800"/>
              <a:t>因此，该项目是一项具有创新性和实用性的智能农业技术，将对草莓种植产业的现代化和可持续发展起到重要的促进作用。</a:t>
            </a:r>
            <a:endParaRPr lang="zh-CN" altLang="en-US"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36173"/>
            <a:ext cx="16259175" cy="9145588"/>
          </a:xfrm>
          <a:prstGeom prst="rect">
            <a:avLst/>
          </a:prstGeom>
          <a:blipFill dpi="0" rotWithShape="1">
            <a:blip r:embed="rId1" cstate="print">
              <a:alphaModFix amt="10000"/>
            </a:blip>
            <a:srcRect/>
            <a:stretch>
              <a:fillRect/>
            </a:stretch>
          </a:blipFill>
          <a:ln w="25400" cap="flat" cmpd="sng" algn="ctr">
            <a:noFill/>
            <a:prstDash val="solid"/>
          </a:ln>
          <a:effectLst/>
        </p:spPr>
        <p:txBody>
          <a:bodyPr lIns="162533" tIns="81266" rIns="162533" bIns="81266" rtlCol="0" anchor="ctr"/>
          <a:lstStyle/>
          <a:p>
            <a:pPr marL="0" marR="0" lvl="0" indent="0" algn="ctr" defTabSz="16249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0" y="3188644"/>
            <a:ext cx="8011114" cy="2946773"/>
            <a:chOff x="0" y="3188644"/>
            <a:chExt cx="8011114" cy="2946773"/>
          </a:xfrm>
        </p:grpSpPr>
        <p:pic>
          <p:nvPicPr>
            <p:cNvPr id="17" name="图片 16"/>
            <p:cNvPicPr>
              <a:picLocks noChangeAspect="1"/>
            </p:cNvPicPr>
            <p:nvPr/>
          </p:nvPicPr>
          <p:blipFill rotWithShape="1">
            <a:blip r:embed="rId2" cstate="print"/>
            <a:srcRect t="6850" r="1328"/>
            <a:stretch>
              <a:fillRect/>
            </a:stretch>
          </p:blipFill>
          <p:spPr>
            <a:xfrm>
              <a:off x="0" y="3188644"/>
              <a:ext cx="5969347" cy="2858891"/>
            </a:xfrm>
            <a:prstGeom prst="rect">
              <a:avLst/>
            </a:prstGeom>
          </p:spPr>
        </p:pic>
        <p:sp>
          <p:nvSpPr>
            <p:cNvPr id="18" name="矩形 17"/>
            <p:cNvSpPr/>
            <p:nvPr/>
          </p:nvSpPr>
          <p:spPr>
            <a:xfrm rot="2700000">
              <a:off x="4971769" y="3607319"/>
              <a:ext cx="2021540" cy="2021540"/>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文本框 9"/>
            <p:cNvSpPr txBox="1">
              <a:spLocks noChangeArrowheads="1"/>
            </p:cNvSpPr>
            <p:nvPr/>
          </p:nvSpPr>
          <p:spPr bwMode="auto">
            <a:xfrm>
              <a:off x="4553093" y="4095986"/>
              <a:ext cx="2900981"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dirty="0">
                  <a:solidFill>
                    <a:schemeClr val="bg1"/>
                  </a:solidFill>
                  <a:latin typeface="微软雅黑" panose="020B0503020204020204" pitchFamily="34" charset="-122"/>
                  <a:ea typeface="微软雅黑" panose="020B0503020204020204" pitchFamily="34" charset="-122"/>
                </a:rPr>
                <a:t>PART</a:t>
              </a:r>
              <a:endParaRPr lang="en-US" altLang="zh-CN" sz="3600" dirty="0">
                <a:solidFill>
                  <a:schemeClr val="bg1"/>
                </a:solidFill>
                <a:latin typeface="微软雅黑" panose="020B0503020204020204" pitchFamily="34" charset="-122"/>
                <a:ea typeface="微软雅黑" panose="020B0503020204020204" pitchFamily="34" charset="-122"/>
              </a:endParaRPr>
            </a:p>
            <a:p>
              <a:pPr algn="ctr" eaLnBrk="1" hangingPunct="1"/>
              <a:r>
                <a:rPr lang="en-US" altLang="zh-CN" sz="3600" dirty="0">
                  <a:solidFill>
                    <a:schemeClr val="bg1"/>
                  </a:solidFill>
                  <a:latin typeface="微软雅黑" panose="020B0503020204020204" pitchFamily="34" charset="-122"/>
                  <a:ea typeface="微软雅黑" panose="020B0503020204020204" pitchFamily="34" charset="-122"/>
                </a:rPr>
                <a:t>2</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rot="2700000">
              <a:off x="6749412" y="5586646"/>
              <a:ext cx="548771" cy="548771"/>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rot="2700000">
              <a:off x="7742592" y="5522154"/>
              <a:ext cx="267350" cy="269694"/>
            </a:xfrm>
            <a:prstGeom prst="rect">
              <a:avLst/>
            </a:prstGeom>
            <a:solidFill>
              <a:srgbClr val="176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2" name="文本框 12"/>
          <p:cNvSpPr txBox="1">
            <a:spLocks noChangeArrowheads="1"/>
          </p:cNvSpPr>
          <p:nvPr/>
        </p:nvSpPr>
        <p:spPr bwMode="auto">
          <a:xfrm>
            <a:off x="8705215" y="5542280"/>
            <a:ext cx="531177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rgbClr val="E94C18"/>
                </a:solidFill>
                <a:latin typeface="微软雅黑" panose="020B0503020204020204" pitchFamily="34" charset="-122"/>
                <a:ea typeface="微软雅黑" panose="020B0503020204020204" pitchFamily="34" charset="-122"/>
              </a:rPr>
              <a:t>系统框架及功能介绍</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7410751" y="4618089"/>
            <a:ext cx="8848424" cy="5162"/>
          </a:xfrm>
          <a:prstGeom prst="line">
            <a:avLst/>
          </a:prstGeom>
          <a:ln>
            <a:solidFill>
              <a:srgbClr val="E94C18"/>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674203" y="1956902"/>
            <a:ext cx="4213225" cy="4938713"/>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700690" y="-2121173"/>
            <a:ext cx="4214813" cy="4940300"/>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41155" y="6563742"/>
            <a:ext cx="4213225" cy="4938713"/>
          </a:xfrm>
          <a:prstGeom prst="line">
            <a:avLst/>
          </a:prstGeom>
          <a:ln w="2540">
            <a:solidFill>
              <a:srgbClr val="E94C18">
                <a:alpha val="21000"/>
              </a:srgbClr>
            </a:solidFill>
          </a:ln>
        </p:spPr>
        <p:style>
          <a:lnRef idx="1">
            <a:schemeClr val="accent1"/>
          </a:lnRef>
          <a:fillRef idx="0">
            <a:schemeClr val="accent1"/>
          </a:fillRef>
          <a:effectRef idx="0">
            <a:schemeClr val="accent1"/>
          </a:effectRef>
          <a:fontRef idx="minor">
            <a:schemeClr val="tx1"/>
          </a:fontRef>
        </p:style>
      </p:cxnSp>
      <p:pic>
        <p:nvPicPr>
          <p:cNvPr id="15" name="Picture 2" descr="C:\Users\Administrator\Desktop\安徽信息工程学院LOGO【审定】\安徽信息工程学院 LOGO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7108" y="2988619"/>
            <a:ext cx="5836209" cy="1547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80670" y="75628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系统框架</a:t>
            </a:r>
            <a:endParaRPr lang="zh-CN" altLang="en-US">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929005" y="1764665"/>
            <a:ext cx="9333230" cy="3415030"/>
          </a:xfrm>
          <a:prstGeom prst="rect">
            <a:avLst/>
          </a:prstGeom>
          <a:noFill/>
        </p:spPr>
        <p:txBody>
          <a:bodyPr wrap="square" rtlCol="0">
            <a:spAutoFit/>
          </a:bodyPr>
          <a:p>
            <a:pPr>
              <a:lnSpc>
                <a:spcPct val="150000"/>
              </a:lnSpc>
            </a:pPr>
            <a:r>
              <a:rPr lang="zh-CN" altLang="en-US" sz="2400"/>
              <a:t>项目采用</a:t>
            </a:r>
            <a:r>
              <a:rPr lang="en-US" altLang="zh-CN" sz="2400">
                <a:ln w="22225">
                  <a:solidFill>
                    <a:schemeClr val="accent2"/>
                  </a:solidFill>
                  <a:prstDash val="solid"/>
                </a:ln>
                <a:solidFill>
                  <a:schemeClr val="accent2">
                    <a:lumMod val="40000"/>
                    <a:lumOff val="60000"/>
                  </a:schemeClr>
                </a:solidFill>
                <a:effectLst/>
              </a:rPr>
              <a:t>Django</a:t>
            </a:r>
            <a:r>
              <a:rPr lang="zh-CN" altLang="en-US" sz="2400">
                <a:ln w="22225">
                  <a:solidFill>
                    <a:schemeClr val="accent2"/>
                  </a:solidFill>
                  <a:prstDash val="solid"/>
                </a:ln>
                <a:solidFill>
                  <a:schemeClr val="accent2">
                    <a:lumMod val="40000"/>
                    <a:lumOff val="60000"/>
                  </a:schemeClr>
                </a:solidFill>
                <a:effectLst/>
              </a:rPr>
              <a:t>框架</a:t>
            </a:r>
            <a:r>
              <a:rPr lang="zh-CN" altLang="en-US" sz="2400"/>
              <a:t>开发</a:t>
            </a:r>
            <a:endParaRPr lang="zh-CN" altLang="en-US" sz="2400"/>
          </a:p>
          <a:p>
            <a:pPr>
              <a:lnSpc>
                <a:spcPct val="150000"/>
              </a:lnSpc>
            </a:pPr>
            <a:r>
              <a:rPr lang="en-US" altLang="zh-CN" sz="2400"/>
              <a:t>         Django框架采用MTV架构，摒弃了MVC架构中的控制器部分，使得开发人员更加专注于数据和视图的处理，从而提高了开发效率。</a:t>
            </a:r>
            <a:endParaRPr lang="en-US" altLang="zh-CN" sz="2400"/>
          </a:p>
          <a:p>
            <a:pPr>
              <a:lnSpc>
                <a:spcPct val="150000"/>
              </a:lnSpc>
            </a:pPr>
            <a:endParaRPr lang="en-US" altLang="zh-CN" sz="2400"/>
          </a:p>
          <a:p>
            <a:pPr>
              <a:lnSpc>
                <a:spcPct val="150000"/>
              </a:lnSpc>
            </a:pPr>
            <a:r>
              <a:rPr lang="zh-CN" altLang="en-US" sz="2400"/>
              <a:t>机器学习模型：</a:t>
            </a:r>
            <a:endParaRPr lang="zh-CN" altLang="en-US" sz="2400"/>
          </a:p>
          <a:p>
            <a:pPr>
              <a:lnSpc>
                <a:spcPct val="150000"/>
              </a:lnSpc>
            </a:pPr>
            <a:r>
              <a:rPr lang="en-US" altLang="zh-CN" sz="2400"/>
              <a:t>       YOLOV8</a:t>
            </a:r>
            <a:r>
              <a:rPr lang="zh-CN" altLang="en-US" sz="2400"/>
              <a:t>、决策树、</a:t>
            </a:r>
            <a:r>
              <a:rPr lang="en-US" altLang="zh-CN" sz="2400"/>
              <a:t>LSTM</a:t>
            </a:r>
            <a:endParaRPr lang="en-US" altLang="zh-CN" sz="2400"/>
          </a:p>
        </p:txBody>
      </p:sp>
      <p:pic>
        <p:nvPicPr>
          <p:cNvPr id="6" name="图片 2" descr="IMG_256"/>
          <p:cNvPicPr>
            <a:picLocks noChangeAspect="1"/>
          </p:cNvPicPr>
          <p:nvPr>
            <p:custDataLst>
              <p:tags r:id="rId1"/>
            </p:custDataLst>
          </p:nvPr>
        </p:nvPicPr>
        <p:blipFill>
          <a:blip r:embed="rId2"/>
          <a:stretch>
            <a:fillRect/>
          </a:stretch>
        </p:blipFill>
        <p:spPr>
          <a:xfrm>
            <a:off x="11010265" y="2268538"/>
            <a:ext cx="4276725" cy="5248275"/>
          </a:xfrm>
          <a:prstGeom prst="rect">
            <a:avLst/>
          </a:prstGeom>
          <a:noFill/>
          <a:ln w="9525">
            <a:noFill/>
          </a:ln>
        </p:spPr>
      </p:pic>
      <p:sp>
        <p:nvSpPr>
          <p:cNvPr id="4" name="文本框 3"/>
          <p:cNvSpPr txBox="1"/>
          <p:nvPr/>
        </p:nvSpPr>
        <p:spPr>
          <a:xfrm>
            <a:off x="1264920" y="4789170"/>
            <a:ext cx="6194425" cy="1234440"/>
          </a:xfrm>
          <a:prstGeom prst="rect">
            <a:avLst/>
          </a:prstGeom>
          <a:noFill/>
        </p:spPr>
        <p:txBody>
          <a:bodyPr wrap="square" rtlCol="0">
            <a:noAutofit/>
          </a:bodyPr>
          <a:p>
            <a:endParaRPr lang="zh-CN" altLang="en-US"/>
          </a:p>
        </p:txBody>
      </p:sp>
      <p:sp>
        <p:nvSpPr>
          <p:cNvPr id="5" name="文本框 4"/>
          <p:cNvSpPr txBox="1"/>
          <p:nvPr/>
        </p:nvSpPr>
        <p:spPr>
          <a:xfrm>
            <a:off x="497205" y="550862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环境需求</a:t>
            </a:r>
            <a:endParaRPr lang="zh-CN" altLang="en-US">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1217295" y="6444615"/>
            <a:ext cx="8987155" cy="460375"/>
          </a:xfrm>
          <a:prstGeom prst="rect">
            <a:avLst/>
          </a:prstGeom>
          <a:noFill/>
        </p:spPr>
        <p:txBody>
          <a:bodyPr wrap="square" rtlCol="0">
            <a:spAutoFit/>
          </a:bodyPr>
          <a:p>
            <a:r>
              <a:rPr lang="en-US" altLang="zh-CN" sz="2400"/>
              <a:t>pytorch、sklearn、openai等（具体详见requirments.txt）</a:t>
            </a:r>
            <a:endParaRPr lang="en-US" altLang="zh-CN"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10285" y="684530"/>
            <a:ext cx="14238605" cy="398780"/>
          </a:xfrm>
          <a:prstGeom prst="rect">
            <a:avLst/>
          </a:prstGeom>
          <a:noFill/>
        </p:spPr>
        <p:txBody>
          <a:bodyPr wrap="square" rtlCol="0" anchor="t">
            <a:spAutoFit/>
          </a:bodyPr>
          <a:p>
            <a:endParaRPr lang="zh-CN" altLang="en-US" sz="2000"/>
          </a:p>
        </p:txBody>
      </p:sp>
      <p:sp>
        <p:nvSpPr>
          <p:cNvPr id="3" name="文本框 2"/>
          <p:cNvSpPr txBox="1"/>
          <p:nvPr/>
        </p:nvSpPr>
        <p:spPr>
          <a:xfrm>
            <a:off x="497205" y="1188085"/>
            <a:ext cx="7118985" cy="4681855"/>
          </a:xfrm>
          <a:prstGeom prst="rect">
            <a:avLst/>
          </a:prstGeom>
          <a:noFill/>
        </p:spPr>
        <p:txBody>
          <a:bodyPr wrap="square" rtlCol="0" anchor="t">
            <a:noAutofit/>
          </a:bodyPr>
          <a:p>
            <a:pPr indent="0">
              <a:lnSpc>
                <a:spcPct val="160000"/>
              </a:lnSpc>
              <a:buNone/>
            </a:pPr>
            <a:r>
              <a:rPr lang="en-US" altLang="zh-CN" sz="2000"/>
              <a:t>一、农户注册登录，并填写种植草莓的基本信息。</a:t>
            </a:r>
            <a:endParaRPr lang="en-US" altLang="zh-CN" sz="2000"/>
          </a:p>
          <a:p>
            <a:pPr indent="0">
              <a:lnSpc>
                <a:spcPct val="160000"/>
              </a:lnSpc>
              <a:buNone/>
            </a:pPr>
            <a:r>
              <a:rPr lang="en-US" altLang="zh-CN" sz="2000"/>
              <a:t>二、系统根据农户输入的基本信息，在后台</a:t>
            </a:r>
            <a:r>
              <a:rPr lang="en-US" altLang="zh-CN" sz="2000">
                <a:solidFill>
                  <a:srgbClr val="FF0000"/>
                </a:solidFill>
              </a:rPr>
              <a:t>自动监测</a:t>
            </a:r>
            <a:r>
              <a:rPr lang="en-US" altLang="zh-CN" sz="2000"/>
              <a:t>和</a:t>
            </a:r>
            <a:r>
              <a:rPr lang="en-US" altLang="zh-CN" sz="2000">
                <a:solidFill>
                  <a:srgbClr val="FF0000"/>
                </a:solidFill>
              </a:rPr>
              <a:t>分析</a:t>
            </a:r>
            <a:r>
              <a:rPr lang="en-US" altLang="zh-CN" sz="2000"/>
              <a:t>草莓生长过程中的</a:t>
            </a:r>
            <a:r>
              <a:rPr lang="en-US" altLang="zh-CN" sz="2000">
                <a:solidFill>
                  <a:srgbClr val="FF0000"/>
                </a:solidFill>
              </a:rPr>
              <a:t>多种因素</a:t>
            </a:r>
            <a:r>
              <a:rPr lang="en-US" altLang="zh-CN" sz="2000"/>
              <a:t>，包括病虫害信息等，向农户推送相关信息和建议。</a:t>
            </a:r>
            <a:endParaRPr lang="en-US" altLang="zh-CN" sz="2000"/>
          </a:p>
          <a:p>
            <a:pPr indent="0">
              <a:lnSpc>
                <a:spcPct val="160000"/>
              </a:lnSpc>
              <a:buNone/>
            </a:pPr>
            <a:r>
              <a:rPr lang="en-US" altLang="zh-CN" sz="2000"/>
              <a:t>三、农户可以在系统内进行草莓价格</a:t>
            </a:r>
            <a:r>
              <a:rPr lang="en-US" altLang="zh-CN" sz="2000">
                <a:solidFill>
                  <a:srgbClr val="FF0000"/>
                </a:solidFill>
              </a:rPr>
              <a:t>走势的查询</a:t>
            </a:r>
            <a:r>
              <a:rPr lang="en-US" altLang="zh-CN" sz="2000"/>
              <a:t>、</a:t>
            </a:r>
            <a:r>
              <a:rPr lang="en-US" altLang="zh-CN" sz="2000">
                <a:solidFill>
                  <a:srgbClr val="FF0000"/>
                </a:solidFill>
              </a:rPr>
              <a:t>气象播报</a:t>
            </a:r>
            <a:r>
              <a:rPr lang="en-US" altLang="zh-CN" sz="2000"/>
              <a:t>、</a:t>
            </a:r>
            <a:r>
              <a:rPr lang="en-US" altLang="zh-CN" sz="2000">
                <a:solidFill>
                  <a:srgbClr val="FF0000"/>
                </a:solidFill>
              </a:rPr>
              <a:t>土壤情况盐碱性的分析治理</a:t>
            </a:r>
            <a:r>
              <a:rPr lang="en-US" altLang="zh-CN" sz="2000"/>
              <a:t>等操作。</a:t>
            </a:r>
            <a:endParaRPr lang="en-US" altLang="zh-CN" sz="2000"/>
          </a:p>
          <a:p>
            <a:pPr indent="0">
              <a:lnSpc>
                <a:spcPct val="160000"/>
              </a:lnSpc>
              <a:buNone/>
            </a:pPr>
            <a:r>
              <a:rPr lang="en-US" altLang="zh-CN" sz="2000">
                <a:sym typeface="+mn-ea"/>
              </a:rPr>
              <a:t>四、农户可以通过</a:t>
            </a:r>
            <a:r>
              <a:rPr lang="en-US" altLang="zh-CN" sz="2000">
                <a:solidFill>
                  <a:srgbClr val="FF0000"/>
                </a:solidFill>
                <a:sym typeface="+mn-ea"/>
              </a:rPr>
              <a:t>ChatGPT问答系统</a:t>
            </a:r>
            <a:r>
              <a:rPr lang="en-US" altLang="zh-CN" sz="2000">
                <a:sym typeface="+mn-ea"/>
              </a:rPr>
              <a:t>向系统提出问题，获取及时解答和帮助。</a:t>
            </a:r>
            <a:endParaRPr lang="en-US" altLang="zh-CN" sz="2000"/>
          </a:p>
          <a:p>
            <a:pPr indent="0">
              <a:lnSpc>
                <a:spcPct val="160000"/>
              </a:lnSpc>
              <a:buNone/>
            </a:pPr>
            <a:r>
              <a:rPr lang="en-US" altLang="zh-CN" sz="2000">
                <a:sym typeface="+mn-ea"/>
              </a:rPr>
              <a:t>五、系统会定期向农户发送作物生长过程中的重要通知，比如病虫害防治、天气变化等。</a:t>
            </a:r>
            <a:endParaRPr lang="en-US" altLang="zh-CN" sz="2000"/>
          </a:p>
          <a:p>
            <a:pPr indent="0">
              <a:lnSpc>
                <a:spcPct val="160000"/>
              </a:lnSpc>
              <a:buNone/>
            </a:pPr>
            <a:r>
              <a:rPr lang="en-US" altLang="zh-CN" sz="2000">
                <a:sym typeface="+mn-ea"/>
              </a:rPr>
              <a:t>六、系统会对农户的生产数据进行</a:t>
            </a:r>
            <a:r>
              <a:rPr lang="en-US" altLang="zh-CN" sz="2000">
                <a:solidFill>
                  <a:srgbClr val="FF0000"/>
                </a:solidFill>
                <a:sym typeface="+mn-ea"/>
              </a:rPr>
              <a:t>统计和分析</a:t>
            </a:r>
            <a:r>
              <a:rPr lang="en-US" altLang="zh-CN" sz="2000">
                <a:sym typeface="+mn-ea"/>
              </a:rPr>
              <a:t>，提供作物产量、销售收入的报表，帮助农户更好地进行</a:t>
            </a:r>
            <a:r>
              <a:rPr lang="en-US" altLang="zh-CN" sz="2000">
                <a:solidFill>
                  <a:srgbClr val="FF0000"/>
                </a:solidFill>
                <a:sym typeface="+mn-ea"/>
              </a:rPr>
              <a:t>管理和规划</a:t>
            </a:r>
            <a:r>
              <a:rPr lang="en-US" altLang="zh-CN" sz="2000">
                <a:sym typeface="+mn-ea"/>
              </a:rPr>
              <a:t>。</a:t>
            </a:r>
            <a:endParaRPr lang="en-US" altLang="zh-CN" sz="2000">
              <a:sym typeface="+mn-ea"/>
            </a:endParaRPr>
          </a:p>
          <a:p>
            <a:pPr indent="0">
              <a:buNone/>
            </a:pPr>
            <a:endParaRPr lang="en-US" altLang="zh-CN" sz="2000">
              <a:sym typeface="+mn-ea"/>
            </a:endParaRPr>
          </a:p>
        </p:txBody>
      </p:sp>
      <p:sp>
        <p:nvSpPr>
          <p:cNvPr id="4" name="文本框 3"/>
          <p:cNvSpPr txBox="1"/>
          <p:nvPr/>
        </p:nvSpPr>
        <p:spPr>
          <a:xfrm>
            <a:off x="784860" y="49974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业务逻辑</a:t>
            </a:r>
            <a:endParaRPr lang="zh-CN" altLang="en-US">
              <a:solidFill>
                <a:schemeClr val="accent1"/>
              </a:solidFill>
              <a:effectLst>
                <a:outerShdw blurRad="38100" dist="25400" dir="5400000" algn="ctr" rotWithShape="0">
                  <a:srgbClr val="6E747A">
                    <a:alpha val="43000"/>
                  </a:srgbClr>
                </a:outerShdw>
              </a:effectLst>
            </a:endParaRPr>
          </a:p>
        </p:txBody>
      </p:sp>
      <p:pic>
        <p:nvPicPr>
          <p:cNvPr id="8" name="图片 14"/>
          <p:cNvPicPr>
            <a:picLocks noChangeAspect="1"/>
          </p:cNvPicPr>
          <p:nvPr>
            <p:custDataLst>
              <p:tags r:id="rId1"/>
            </p:custDataLst>
          </p:nvPr>
        </p:nvPicPr>
        <p:blipFill>
          <a:blip r:embed="rId2"/>
          <a:stretch>
            <a:fillRect/>
          </a:stretch>
        </p:blipFill>
        <p:spPr>
          <a:xfrm>
            <a:off x="7769860" y="2052320"/>
            <a:ext cx="8512810" cy="5004435"/>
          </a:xfrm>
          <a:prstGeom prst="rect">
            <a:avLst/>
          </a:prstGeom>
          <a:noFill/>
          <a:ln>
            <a:noFill/>
          </a:ln>
        </p:spPr>
      </p:pic>
      <p:sp>
        <p:nvSpPr>
          <p:cNvPr id="5" name="文本框 4"/>
          <p:cNvSpPr txBox="1"/>
          <p:nvPr/>
        </p:nvSpPr>
        <p:spPr>
          <a:xfrm>
            <a:off x="11009630" y="7524750"/>
            <a:ext cx="2336800" cy="583565"/>
          </a:xfrm>
          <a:prstGeom prst="rect">
            <a:avLst/>
          </a:prstGeom>
          <a:noFill/>
        </p:spPr>
        <p:txBody>
          <a:bodyPr wrap="square" rtlCol="0">
            <a:spAutoFit/>
          </a:bodyPr>
          <a:p>
            <a:pPr algn="l">
              <a:buClrTx/>
              <a:buSzTx/>
              <a:buFontTx/>
            </a:pPr>
            <a:r>
              <a:rPr lang="zh-CN" altLang="en-US">
                <a:solidFill>
                  <a:schemeClr val="accent1"/>
                </a:solidFill>
                <a:effectLst>
                  <a:outerShdw blurRad="38100" dist="25400" dir="5400000" algn="ctr" rotWithShape="0">
                    <a:srgbClr val="6E747A">
                      <a:alpha val="43000"/>
                    </a:srgbClr>
                  </a:outerShdw>
                </a:effectLst>
              </a:rPr>
              <a:t>业务逻辑图</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8960" y="73088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功能介绍</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1272540" y="1776730"/>
            <a:ext cx="5419725" cy="583565"/>
          </a:xfrm>
          <a:prstGeom prst="rect">
            <a:avLst/>
          </a:prstGeom>
          <a:noFill/>
        </p:spPr>
        <p:txBody>
          <a:bodyPr wrap="square" rtlCol="0">
            <a:spAutoFit/>
          </a:bodyPr>
          <a:p>
            <a:r>
              <a:rPr lang="zh-CN" altLang="en-US"/>
              <a:t>病虫害视觉识别</a:t>
            </a:r>
            <a:endParaRPr lang="zh-CN" altLang="en-US"/>
          </a:p>
        </p:txBody>
      </p:sp>
      <p:sp>
        <p:nvSpPr>
          <p:cNvPr id="12" name="文本框 11"/>
          <p:cNvSpPr txBox="1"/>
          <p:nvPr/>
        </p:nvSpPr>
        <p:spPr>
          <a:xfrm>
            <a:off x="843915" y="2896235"/>
            <a:ext cx="5452110" cy="4238625"/>
          </a:xfrm>
          <a:prstGeom prst="rect">
            <a:avLst/>
          </a:prstGeom>
          <a:noFill/>
        </p:spPr>
        <p:txBody>
          <a:bodyPr wrap="square" rtlCol="0">
            <a:noAutofit/>
          </a:bodyPr>
          <a:p>
            <a:pPr algn="l">
              <a:lnSpc>
                <a:spcPct val="160000"/>
              </a:lnSpc>
              <a:buClrTx/>
              <a:buSzTx/>
              <a:buNone/>
            </a:pPr>
            <a:r>
              <a:rPr lang="en-US" altLang="zh-CN" sz="2800">
                <a:latin typeface="宋体" panose="02010600030101010101" pitchFamily="2" charset="-122"/>
                <a:ea typeface="宋体" panose="02010600030101010101" pitchFamily="2" charset="-122"/>
                <a:cs typeface="宋体" panose="02010600030101010101" pitchFamily="2" charset="-122"/>
              </a:rPr>
              <a:t>我们采用YOLOV8,该算法是一种目标检测算法，采用单阶段检测方式，具有高效、准确等优点。</a:t>
            </a:r>
            <a:endParaRPr lang="en-US" altLang="zh-CN" sz="2800">
              <a:latin typeface="宋体" panose="02010600030101010101" pitchFamily="2" charset="-122"/>
              <a:ea typeface="宋体" panose="02010600030101010101" pitchFamily="2" charset="-122"/>
              <a:cs typeface="宋体" panose="02010600030101010101" pitchFamily="2" charset="-122"/>
            </a:endParaRPr>
          </a:p>
        </p:txBody>
      </p:sp>
      <p:pic>
        <p:nvPicPr>
          <p:cNvPr id="13" name="图片 12" descr="31393935333132353b31393939353539343b5e8f53f73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0715" y="1836420"/>
            <a:ext cx="612000" cy="612000"/>
          </a:xfrm>
          <a:prstGeom prst="rect">
            <a:avLst/>
          </a:prstGeom>
        </p:spPr>
      </p:pic>
      <p:pic>
        <p:nvPicPr>
          <p:cNvPr id="100" name="图片 99"/>
          <p:cNvPicPr/>
          <p:nvPr/>
        </p:nvPicPr>
        <p:blipFill>
          <a:blip r:embed="rId3"/>
          <a:stretch>
            <a:fillRect/>
          </a:stretch>
        </p:blipFill>
        <p:spPr>
          <a:xfrm>
            <a:off x="6214110" y="3420110"/>
            <a:ext cx="9360000" cy="4521200"/>
          </a:xfrm>
          <a:prstGeom prst="rect">
            <a:avLst/>
          </a:prstGeom>
          <a:noFill/>
          <a:ln w="9525">
            <a:noFill/>
          </a:ln>
        </p:spPr>
      </p:pic>
      <p:pic>
        <p:nvPicPr>
          <p:cNvPr id="2" name="图片 1"/>
          <p:cNvPicPr>
            <a:picLocks noChangeAspect="1"/>
          </p:cNvPicPr>
          <p:nvPr/>
        </p:nvPicPr>
        <p:blipFill>
          <a:blip r:embed="rId4"/>
          <a:stretch>
            <a:fillRect/>
          </a:stretch>
        </p:blipFill>
        <p:spPr>
          <a:xfrm>
            <a:off x="6401435" y="1908175"/>
            <a:ext cx="9360000" cy="479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amond(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31393935333132353b31393939353539353b5e8f53f7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8960" y="1748155"/>
            <a:ext cx="612000" cy="612000"/>
          </a:xfrm>
          <a:prstGeom prst="rect">
            <a:avLst/>
          </a:prstGeom>
        </p:spPr>
      </p:pic>
      <p:sp>
        <p:nvSpPr>
          <p:cNvPr id="3" name="文本框 2"/>
          <p:cNvSpPr txBox="1"/>
          <p:nvPr>
            <p:custDataLst>
              <p:tags r:id="rId3"/>
            </p:custDataLst>
          </p:nvPr>
        </p:nvSpPr>
        <p:spPr>
          <a:xfrm>
            <a:off x="568960" y="598805"/>
            <a:ext cx="5419725" cy="58356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功能介绍</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文本框 9"/>
          <p:cNvSpPr txBox="1"/>
          <p:nvPr>
            <p:custDataLst>
              <p:tags r:id="rId4"/>
            </p:custDataLst>
          </p:nvPr>
        </p:nvSpPr>
        <p:spPr>
          <a:xfrm>
            <a:off x="1272540" y="1776730"/>
            <a:ext cx="5419725" cy="583565"/>
          </a:xfrm>
          <a:prstGeom prst="rect">
            <a:avLst/>
          </a:prstGeom>
          <a:noFill/>
        </p:spPr>
        <p:txBody>
          <a:bodyPr wrap="square" rtlCol="0">
            <a:spAutoFit/>
          </a:bodyPr>
          <a:p>
            <a:r>
              <a:rPr lang="en-US" altLang="zh-CN"/>
              <a:t>ChatGPT</a:t>
            </a:r>
            <a:r>
              <a:rPr lang="zh-CN" altLang="en-US"/>
              <a:t>农业培育</a:t>
            </a:r>
            <a:r>
              <a:rPr lang="zh-CN" altLang="en-US"/>
              <a:t>问答</a:t>
            </a:r>
            <a:endParaRPr lang="zh-CN" altLang="en-US"/>
          </a:p>
        </p:txBody>
      </p:sp>
      <p:sp>
        <p:nvSpPr>
          <p:cNvPr id="12" name="文本框 11"/>
          <p:cNvSpPr txBox="1"/>
          <p:nvPr>
            <p:custDataLst>
              <p:tags r:id="rId5"/>
            </p:custDataLst>
          </p:nvPr>
        </p:nvSpPr>
        <p:spPr>
          <a:xfrm>
            <a:off x="843915" y="2896235"/>
            <a:ext cx="5452110" cy="4238625"/>
          </a:xfrm>
          <a:prstGeom prst="rect">
            <a:avLst/>
          </a:prstGeom>
          <a:noFill/>
        </p:spPr>
        <p:txBody>
          <a:bodyPr wrap="square" rtlCol="0">
            <a:noAutofit/>
          </a:bodyPr>
          <a:p>
            <a:pPr algn="l">
              <a:lnSpc>
                <a:spcPct val="150000"/>
              </a:lnSpc>
              <a:buClrTx/>
              <a:buSzTx/>
              <a:buFontTx/>
            </a:pPr>
            <a:r>
              <a:rPr sz="2800">
                <a:latin typeface="宋体" panose="02010600030101010101" pitchFamily="2" charset="-122"/>
                <a:ea typeface="宋体" panose="02010600030101010101" pitchFamily="2" charset="-122"/>
                <a:cs typeface="宋体" panose="02010600030101010101" pitchFamily="2" charset="-122"/>
              </a:rPr>
              <a:t>我们通过调用</a:t>
            </a:r>
            <a:r>
              <a:rPr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rPr>
              <a:t>ChatGPT接口</a:t>
            </a:r>
            <a:r>
              <a:rPr sz="2800">
                <a:latin typeface="宋体" panose="02010600030101010101" pitchFamily="2" charset="-122"/>
                <a:ea typeface="宋体" panose="02010600030101010101" pitchFamily="2" charset="-122"/>
                <a:cs typeface="宋体" panose="02010600030101010101" pitchFamily="2" charset="-122"/>
              </a:rPr>
              <a:t>，</a:t>
            </a:r>
            <a:r>
              <a:rPr lang="zh-CN" sz="2800">
                <a:latin typeface="宋体" panose="02010600030101010101" pitchFamily="2" charset="-122"/>
                <a:ea typeface="宋体" panose="02010600030101010101" pitchFamily="2" charset="-122"/>
                <a:cs typeface="宋体" panose="02010600030101010101" pitchFamily="2" charset="-122"/>
              </a:rPr>
              <a:t>提前设定好问答模型身份，根据农户提交的问题反馈专业的解决措施和预防手段。</a:t>
            </a:r>
            <a:endParaRPr lang="zh-CN" sz="28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custDataLst>
              <p:tags r:id="rId6"/>
            </p:custDataLst>
          </p:nvPr>
        </p:nvPicPr>
        <p:blipFill>
          <a:blip r:embed="rId7"/>
          <a:stretch>
            <a:fillRect/>
          </a:stretch>
        </p:blipFill>
        <p:spPr>
          <a:xfrm>
            <a:off x="6534785" y="2700655"/>
            <a:ext cx="9373870" cy="489267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ABLE_BEAUTIFY" val="smartTable{c79882b1-a316-4987-aa78-1b4009080694}"/>
  <p:tag name="TABLE_ENDDRAG_ORIGIN_RECT" val="935*474"/>
  <p:tag name="TABLE_ENDDRAG_RECT" val="192*142*935*474"/>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PLACING_PICTURE_USER_VIEWPORT" val="{&quot;height&quot;:14402.500787401576,&quot;width&quot;:25605}"/>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PP_MARK_KEY" val="7b38e340-a3a4-4f0c-b0ba-e8d2b36f87db"/>
  <p:tag name="COMMONDATA" val="eyJoZGlkIjoiYTQ5NTk2MzMzOWQxNzUwYzkwNjMyY2E2MWZlNmEyNjc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模板电力电子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3425</Words>
  <Application>WPS 演示</Application>
  <PresentationFormat>自定义</PresentationFormat>
  <Paragraphs>254</Paragraphs>
  <Slides>24</Slides>
  <Notes>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Arial</vt:lpstr>
      <vt:lpstr>宋体</vt:lpstr>
      <vt:lpstr>Wingdings</vt:lpstr>
      <vt:lpstr>Calibri</vt:lpstr>
      <vt:lpstr>Calibri</vt:lpstr>
      <vt:lpstr>Tw Cen MT</vt:lpstr>
      <vt:lpstr>微软雅黑</vt:lpstr>
      <vt:lpstr>Times New Roman</vt:lpstr>
      <vt:lpstr>Arial Unicode MS</vt:lpstr>
      <vt:lpstr>Wingdings</vt:lpstr>
      <vt:lpstr>Office 主题​​</vt:lpstr>
      <vt:lpstr>PPT模板电力电子1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happy366-zhn</dc:creator>
  <cp:lastModifiedBy>随</cp:lastModifiedBy>
  <cp:revision>1062</cp:revision>
  <cp:lastPrinted>2016-10-24T10:42:00Z</cp:lastPrinted>
  <dcterms:created xsi:type="dcterms:W3CDTF">2014-01-15T03:18:00Z</dcterms:created>
  <dcterms:modified xsi:type="dcterms:W3CDTF">2023-05-18T01:41:42Z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08C1AF9A6C994144BA1D554480517C82_13</vt:lpwstr>
  </property>
</Properties>
</file>